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4"/>
  </p:notesMasterIdLst>
  <p:sldIdLst>
    <p:sldId id="268" r:id="rId2"/>
    <p:sldId id="274" r:id="rId3"/>
    <p:sldId id="270" r:id="rId4"/>
    <p:sldId id="271" r:id="rId5"/>
    <p:sldId id="272" r:id="rId6"/>
    <p:sldId id="275" r:id="rId7"/>
    <p:sldId id="273" r:id="rId8"/>
    <p:sldId id="276" r:id="rId9"/>
    <p:sldId id="277" r:id="rId10"/>
    <p:sldId id="278" r:id="rId11"/>
    <p:sldId id="279" r:id="rId12"/>
    <p:sldId id="280" r:id="rId13"/>
  </p:sldIdLst>
  <p:sldSz cx="9144000" cy="6858000" type="screen4x3"/>
  <p:notesSz cx="6858000" cy="9144000"/>
  <p:defaultTextStyle>
    <a:defPPr>
      <a:defRPr lang="it-IT"/>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zione predefinita" id="{46A5BC75-697F-FE4F-A3CC-B4E3B08BE741}">
          <p14:sldIdLst>
            <p14:sldId id="268"/>
            <p14:sldId id="274"/>
            <p14:sldId id="270"/>
            <p14:sldId id="271"/>
            <p14:sldId id="272"/>
            <p14:sldId id="275"/>
            <p14:sldId id="273"/>
            <p14:sldId id="276"/>
            <p14:sldId id="277"/>
            <p14:sldId id="278"/>
            <p14:sldId id="279"/>
            <p14:sldId id="280"/>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28FA5"/>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C695618-7D0B-EF41-8937-C667DEBD3FC1}" v="859" dt="2025-01-16T17:53:26.66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599" autoAdjust="0"/>
    <p:restoredTop sz="94615"/>
  </p:normalViewPr>
  <p:slideViewPr>
    <p:cSldViewPr snapToGrid="0" snapToObjects="1">
      <p:cViewPr varScale="1">
        <p:scale>
          <a:sx n="117" d="100"/>
          <a:sy n="117" d="100"/>
        </p:scale>
        <p:origin x="1928" y="184"/>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19"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F215A58-192C-2F4A-B6B3-0A3D5819BDE8}" type="datetimeFigureOut">
              <a:rPr lang="it-IT" smtClean="0"/>
              <a:t>18/01/25</a:t>
            </a:fld>
            <a:endParaRPr lang="it-IT"/>
          </a:p>
        </p:txBody>
      </p:sp>
      <p:sp>
        <p:nvSpPr>
          <p:cNvPr id="4" name="Segnaposto immagine diapositiva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5956D03-6FEC-2D49-8B06-83B59DD3E437}" type="slidenum">
              <a:rPr lang="it-IT" smtClean="0"/>
              <a:t>‹N›</a:t>
            </a:fld>
            <a:endParaRPr lang="it-IT"/>
          </a:p>
        </p:txBody>
      </p:sp>
    </p:spTree>
    <p:extLst>
      <p:ext uri="{BB962C8B-B14F-4D97-AF65-F5344CB8AC3E}">
        <p14:creationId xmlns:p14="http://schemas.microsoft.com/office/powerpoint/2010/main" val="42001236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168" name="Rettangolo 167"/>
          <p:cNvSpPr/>
          <p:nvPr userDrawn="1"/>
        </p:nvSpPr>
        <p:spPr>
          <a:xfrm>
            <a:off x="0" y="3832224"/>
            <a:ext cx="9144000" cy="3025775"/>
          </a:xfrm>
          <a:prstGeom prst="rect">
            <a:avLst/>
          </a:prstGeom>
          <a:solidFill>
            <a:srgbClr val="728F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grpSp>
        <p:nvGrpSpPr>
          <p:cNvPr id="169" name="Gruppo 168"/>
          <p:cNvGrpSpPr/>
          <p:nvPr userDrawn="1"/>
        </p:nvGrpSpPr>
        <p:grpSpPr>
          <a:xfrm>
            <a:off x="48007" y="3816351"/>
            <a:ext cx="9036647" cy="180000"/>
            <a:chOff x="1218340" y="275867"/>
            <a:chExt cx="17715122" cy="567843"/>
          </a:xfrm>
        </p:grpSpPr>
        <p:cxnSp>
          <p:nvCxnSpPr>
            <p:cNvPr id="170" name="Connettore 1 169"/>
            <p:cNvCxnSpPr/>
            <p:nvPr userDrawn="1"/>
          </p:nvCxnSpPr>
          <p:spPr>
            <a:xfrm>
              <a:off x="12183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1" name="Connettore 1 170"/>
            <p:cNvCxnSpPr/>
            <p:nvPr userDrawn="1"/>
          </p:nvCxnSpPr>
          <p:spPr>
            <a:xfrm>
              <a:off x="13672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2" name="Connettore 1 171"/>
            <p:cNvCxnSpPr/>
            <p:nvPr userDrawn="1"/>
          </p:nvCxnSpPr>
          <p:spPr>
            <a:xfrm>
              <a:off x="15160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3" name="Connettore 1 172"/>
            <p:cNvCxnSpPr/>
            <p:nvPr userDrawn="1"/>
          </p:nvCxnSpPr>
          <p:spPr>
            <a:xfrm>
              <a:off x="16649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4" name="Connettore 1 173"/>
            <p:cNvCxnSpPr/>
            <p:nvPr userDrawn="1"/>
          </p:nvCxnSpPr>
          <p:spPr>
            <a:xfrm>
              <a:off x="18138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5" name="Connettore 1 174"/>
            <p:cNvCxnSpPr/>
            <p:nvPr userDrawn="1"/>
          </p:nvCxnSpPr>
          <p:spPr>
            <a:xfrm>
              <a:off x="19626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6" name="Connettore 1 175"/>
            <p:cNvCxnSpPr/>
            <p:nvPr userDrawn="1"/>
          </p:nvCxnSpPr>
          <p:spPr>
            <a:xfrm>
              <a:off x="21115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7" name="Connettore 1 176"/>
            <p:cNvCxnSpPr/>
            <p:nvPr userDrawn="1"/>
          </p:nvCxnSpPr>
          <p:spPr>
            <a:xfrm>
              <a:off x="22604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8" name="Connettore 1 177"/>
            <p:cNvCxnSpPr/>
            <p:nvPr userDrawn="1"/>
          </p:nvCxnSpPr>
          <p:spPr>
            <a:xfrm>
              <a:off x="24092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9" name="Connettore 1 178"/>
            <p:cNvCxnSpPr/>
            <p:nvPr userDrawn="1"/>
          </p:nvCxnSpPr>
          <p:spPr>
            <a:xfrm>
              <a:off x="25581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0" name="Connettore 1 179"/>
            <p:cNvCxnSpPr/>
            <p:nvPr userDrawn="1"/>
          </p:nvCxnSpPr>
          <p:spPr>
            <a:xfrm>
              <a:off x="27070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1" name="Connettore 1 180"/>
            <p:cNvCxnSpPr/>
            <p:nvPr userDrawn="1"/>
          </p:nvCxnSpPr>
          <p:spPr>
            <a:xfrm>
              <a:off x="28558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2" name="Connettore 1 181"/>
            <p:cNvCxnSpPr/>
            <p:nvPr userDrawn="1"/>
          </p:nvCxnSpPr>
          <p:spPr>
            <a:xfrm>
              <a:off x="30047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3" name="Connettore 1 182"/>
            <p:cNvCxnSpPr/>
            <p:nvPr userDrawn="1"/>
          </p:nvCxnSpPr>
          <p:spPr>
            <a:xfrm>
              <a:off x="31536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4" name="Connettore 1 183"/>
            <p:cNvCxnSpPr/>
            <p:nvPr userDrawn="1"/>
          </p:nvCxnSpPr>
          <p:spPr>
            <a:xfrm>
              <a:off x="33024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5" name="Connettore 1 184"/>
            <p:cNvCxnSpPr/>
            <p:nvPr userDrawn="1"/>
          </p:nvCxnSpPr>
          <p:spPr>
            <a:xfrm>
              <a:off x="34513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6" name="Connettore 1 185"/>
            <p:cNvCxnSpPr/>
            <p:nvPr userDrawn="1"/>
          </p:nvCxnSpPr>
          <p:spPr>
            <a:xfrm>
              <a:off x="36002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7" name="Connettore 1 186"/>
            <p:cNvCxnSpPr/>
            <p:nvPr userDrawn="1"/>
          </p:nvCxnSpPr>
          <p:spPr>
            <a:xfrm>
              <a:off x="37490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8" name="Connettore 1 187"/>
            <p:cNvCxnSpPr/>
            <p:nvPr userDrawn="1"/>
          </p:nvCxnSpPr>
          <p:spPr>
            <a:xfrm>
              <a:off x="38979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9" name="Connettore 1 188"/>
            <p:cNvCxnSpPr/>
            <p:nvPr userDrawn="1"/>
          </p:nvCxnSpPr>
          <p:spPr>
            <a:xfrm>
              <a:off x="404681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0" name="Connettore 1 189"/>
            <p:cNvCxnSpPr/>
            <p:nvPr userDrawn="1"/>
          </p:nvCxnSpPr>
          <p:spPr>
            <a:xfrm>
              <a:off x="419568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1" name="Connettore 1 190"/>
            <p:cNvCxnSpPr/>
            <p:nvPr userDrawn="1"/>
          </p:nvCxnSpPr>
          <p:spPr>
            <a:xfrm>
              <a:off x="434454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2" name="Connettore 1 191"/>
            <p:cNvCxnSpPr/>
            <p:nvPr userDrawn="1"/>
          </p:nvCxnSpPr>
          <p:spPr>
            <a:xfrm>
              <a:off x="449341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3" name="Connettore 1 192"/>
            <p:cNvCxnSpPr/>
            <p:nvPr userDrawn="1"/>
          </p:nvCxnSpPr>
          <p:spPr>
            <a:xfrm>
              <a:off x="464228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4" name="Connettore 1 193"/>
            <p:cNvCxnSpPr/>
            <p:nvPr userDrawn="1"/>
          </p:nvCxnSpPr>
          <p:spPr>
            <a:xfrm>
              <a:off x="479114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5" name="Connettore 1 194"/>
            <p:cNvCxnSpPr/>
            <p:nvPr userDrawn="1"/>
          </p:nvCxnSpPr>
          <p:spPr>
            <a:xfrm>
              <a:off x="494001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6" name="Connettore 1 195"/>
            <p:cNvCxnSpPr/>
            <p:nvPr userDrawn="1"/>
          </p:nvCxnSpPr>
          <p:spPr>
            <a:xfrm>
              <a:off x="508888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7" name="Connettore 1 196"/>
            <p:cNvCxnSpPr/>
            <p:nvPr userDrawn="1"/>
          </p:nvCxnSpPr>
          <p:spPr>
            <a:xfrm>
              <a:off x="523774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8" name="Connettore 1 197"/>
            <p:cNvCxnSpPr/>
            <p:nvPr userDrawn="1"/>
          </p:nvCxnSpPr>
          <p:spPr>
            <a:xfrm>
              <a:off x="538661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9" name="Connettore 1 198"/>
            <p:cNvCxnSpPr/>
            <p:nvPr userDrawn="1"/>
          </p:nvCxnSpPr>
          <p:spPr>
            <a:xfrm>
              <a:off x="553548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0" name="Connettore 1 199"/>
            <p:cNvCxnSpPr/>
            <p:nvPr userDrawn="1"/>
          </p:nvCxnSpPr>
          <p:spPr>
            <a:xfrm>
              <a:off x="568435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1" name="Connettore 1 200"/>
            <p:cNvCxnSpPr/>
            <p:nvPr userDrawn="1"/>
          </p:nvCxnSpPr>
          <p:spPr>
            <a:xfrm>
              <a:off x="583321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2" name="Connettore 1 201"/>
            <p:cNvCxnSpPr/>
            <p:nvPr userDrawn="1"/>
          </p:nvCxnSpPr>
          <p:spPr>
            <a:xfrm>
              <a:off x="598208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3" name="Connettore 1 202"/>
            <p:cNvCxnSpPr/>
            <p:nvPr userDrawn="1"/>
          </p:nvCxnSpPr>
          <p:spPr>
            <a:xfrm>
              <a:off x="613095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4" name="Connettore 1 203"/>
            <p:cNvCxnSpPr/>
            <p:nvPr userDrawn="1"/>
          </p:nvCxnSpPr>
          <p:spPr>
            <a:xfrm>
              <a:off x="627981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5" name="Connettore 1 204"/>
            <p:cNvCxnSpPr/>
            <p:nvPr userDrawn="1"/>
          </p:nvCxnSpPr>
          <p:spPr>
            <a:xfrm>
              <a:off x="642868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6" name="Connettore 1 205"/>
            <p:cNvCxnSpPr/>
            <p:nvPr userDrawn="1"/>
          </p:nvCxnSpPr>
          <p:spPr>
            <a:xfrm>
              <a:off x="657755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7" name="Connettore 1 206"/>
            <p:cNvCxnSpPr/>
            <p:nvPr userDrawn="1"/>
          </p:nvCxnSpPr>
          <p:spPr>
            <a:xfrm>
              <a:off x="672641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8" name="Connettore 1 207"/>
            <p:cNvCxnSpPr/>
            <p:nvPr userDrawn="1"/>
          </p:nvCxnSpPr>
          <p:spPr>
            <a:xfrm>
              <a:off x="687528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9" name="Connettore 1 208"/>
            <p:cNvCxnSpPr/>
            <p:nvPr userDrawn="1"/>
          </p:nvCxnSpPr>
          <p:spPr>
            <a:xfrm>
              <a:off x="702415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0" name="Connettore 1 209"/>
            <p:cNvCxnSpPr/>
            <p:nvPr userDrawn="1"/>
          </p:nvCxnSpPr>
          <p:spPr>
            <a:xfrm>
              <a:off x="717302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1" name="Connettore 1 210"/>
            <p:cNvCxnSpPr/>
            <p:nvPr userDrawn="1"/>
          </p:nvCxnSpPr>
          <p:spPr>
            <a:xfrm>
              <a:off x="732188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2" name="Connettore 1 211"/>
            <p:cNvCxnSpPr/>
            <p:nvPr userDrawn="1"/>
          </p:nvCxnSpPr>
          <p:spPr>
            <a:xfrm>
              <a:off x="747075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3" name="Connettore 1 212"/>
            <p:cNvCxnSpPr/>
            <p:nvPr userDrawn="1"/>
          </p:nvCxnSpPr>
          <p:spPr>
            <a:xfrm>
              <a:off x="761962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4" name="Connettore 1 213"/>
            <p:cNvCxnSpPr/>
            <p:nvPr userDrawn="1"/>
          </p:nvCxnSpPr>
          <p:spPr>
            <a:xfrm>
              <a:off x="776848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5" name="Connettore 1 214"/>
            <p:cNvCxnSpPr/>
            <p:nvPr userDrawn="1"/>
          </p:nvCxnSpPr>
          <p:spPr>
            <a:xfrm>
              <a:off x="791735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6" name="Connettore 1 215"/>
            <p:cNvCxnSpPr/>
            <p:nvPr userDrawn="1"/>
          </p:nvCxnSpPr>
          <p:spPr>
            <a:xfrm>
              <a:off x="806622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7" name="Connettore 1 216"/>
            <p:cNvCxnSpPr/>
            <p:nvPr userDrawn="1"/>
          </p:nvCxnSpPr>
          <p:spPr>
            <a:xfrm>
              <a:off x="821508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8" name="Connettore 1 217"/>
            <p:cNvCxnSpPr/>
            <p:nvPr userDrawn="1"/>
          </p:nvCxnSpPr>
          <p:spPr>
            <a:xfrm>
              <a:off x="836395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9" name="Connettore 1 218"/>
            <p:cNvCxnSpPr/>
            <p:nvPr userDrawn="1"/>
          </p:nvCxnSpPr>
          <p:spPr>
            <a:xfrm>
              <a:off x="851282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0" name="Connettore 1 219"/>
            <p:cNvCxnSpPr/>
            <p:nvPr userDrawn="1"/>
          </p:nvCxnSpPr>
          <p:spPr>
            <a:xfrm>
              <a:off x="866169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1" name="Connettore 1 220"/>
            <p:cNvCxnSpPr/>
            <p:nvPr userDrawn="1"/>
          </p:nvCxnSpPr>
          <p:spPr>
            <a:xfrm>
              <a:off x="881055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2" name="Connettore 1 221"/>
            <p:cNvCxnSpPr/>
            <p:nvPr userDrawn="1"/>
          </p:nvCxnSpPr>
          <p:spPr>
            <a:xfrm>
              <a:off x="895942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3" name="Connettore 1 222"/>
            <p:cNvCxnSpPr/>
            <p:nvPr userDrawn="1"/>
          </p:nvCxnSpPr>
          <p:spPr>
            <a:xfrm>
              <a:off x="910829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4" name="Connettore 1 223"/>
            <p:cNvCxnSpPr/>
            <p:nvPr userDrawn="1"/>
          </p:nvCxnSpPr>
          <p:spPr>
            <a:xfrm>
              <a:off x="925715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5" name="Connettore 1 224"/>
            <p:cNvCxnSpPr/>
            <p:nvPr userDrawn="1"/>
          </p:nvCxnSpPr>
          <p:spPr>
            <a:xfrm>
              <a:off x="940602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6" name="Connettore 1 225"/>
            <p:cNvCxnSpPr/>
            <p:nvPr userDrawn="1"/>
          </p:nvCxnSpPr>
          <p:spPr>
            <a:xfrm>
              <a:off x="955489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7" name="Connettore 1 226"/>
            <p:cNvCxnSpPr/>
            <p:nvPr userDrawn="1"/>
          </p:nvCxnSpPr>
          <p:spPr>
            <a:xfrm>
              <a:off x="970375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8" name="Connettore 1 227"/>
            <p:cNvCxnSpPr/>
            <p:nvPr userDrawn="1"/>
          </p:nvCxnSpPr>
          <p:spPr>
            <a:xfrm>
              <a:off x="985262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9" name="Connettore 1 228"/>
            <p:cNvCxnSpPr/>
            <p:nvPr userDrawn="1"/>
          </p:nvCxnSpPr>
          <p:spPr>
            <a:xfrm>
              <a:off x="1000149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0" name="Connettore 1 229"/>
            <p:cNvCxnSpPr/>
            <p:nvPr userDrawn="1"/>
          </p:nvCxnSpPr>
          <p:spPr>
            <a:xfrm>
              <a:off x="1015036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1" name="Connettore 1 230"/>
            <p:cNvCxnSpPr/>
            <p:nvPr userDrawn="1"/>
          </p:nvCxnSpPr>
          <p:spPr>
            <a:xfrm>
              <a:off x="1029922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2" name="Connettore 1 231"/>
            <p:cNvCxnSpPr/>
            <p:nvPr userDrawn="1"/>
          </p:nvCxnSpPr>
          <p:spPr>
            <a:xfrm>
              <a:off x="1044809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3" name="Connettore 1 232"/>
            <p:cNvCxnSpPr/>
            <p:nvPr userDrawn="1"/>
          </p:nvCxnSpPr>
          <p:spPr>
            <a:xfrm>
              <a:off x="1059696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4" name="Connettore 1 233"/>
            <p:cNvCxnSpPr/>
            <p:nvPr userDrawn="1"/>
          </p:nvCxnSpPr>
          <p:spPr>
            <a:xfrm>
              <a:off x="1074582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5" name="Connettore 1 234"/>
            <p:cNvCxnSpPr/>
            <p:nvPr userDrawn="1"/>
          </p:nvCxnSpPr>
          <p:spPr>
            <a:xfrm>
              <a:off x="1089469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6" name="Connettore 1 235"/>
            <p:cNvCxnSpPr/>
            <p:nvPr userDrawn="1"/>
          </p:nvCxnSpPr>
          <p:spPr>
            <a:xfrm>
              <a:off x="110435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7" name="Connettore 1 236"/>
            <p:cNvCxnSpPr/>
            <p:nvPr userDrawn="1"/>
          </p:nvCxnSpPr>
          <p:spPr>
            <a:xfrm>
              <a:off x="1119242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8" name="Connettore 1 237"/>
            <p:cNvCxnSpPr/>
            <p:nvPr userDrawn="1"/>
          </p:nvCxnSpPr>
          <p:spPr>
            <a:xfrm>
              <a:off x="1134129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9" name="Connettore 1 238"/>
            <p:cNvCxnSpPr/>
            <p:nvPr userDrawn="1"/>
          </p:nvCxnSpPr>
          <p:spPr>
            <a:xfrm>
              <a:off x="1149016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0" name="Connettore 1 239"/>
            <p:cNvCxnSpPr/>
            <p:nvPr userDrawn="1"/>
          </p:nvCxnSpPr>
          <p:spPr>
            <a:xfrm>
              <a:off x="1163903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1" name="Connettore 1 240"/>
            <p:cNvCxnSpPr/>
            <p:nvPr userDrawn="1"/>
          </p:nvCxnSpPr>
          <p:spPr>
            <a:xfrm>
              <a:off x="1178789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2" name="Connettore 1 241"/>
            <p:cNvCxnSpPr/>
            <p:nvPr userDrawn="1"/>
          </p:nvCxnSpPr>
          <p:spPr>
            <a:xfrm>
              <a:off x="1193676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3" name="Connettore 1 242"/>
            <p:cNvCxnSpPr/>
            <p:nvPr userDrawn="1"/>
          </p:nvCxnSpPr>
          <p:spPr>
            <a:xfrm>
              <a:off x="1208563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4" name="Connettore 1 243"/>
            <p:cNvCxnSpPr/>
            <p:nvPr userDrawn="1"/>
          </p:nvCxnSpPr>
          <p:spPr>
            <a:xfrm>
              <a:off x="1223449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5" name="Connettore 1 244"/>
            <p:cNvCxnSpPr/>
            <p:nvPr userDrawn="1"/>
          </p:nvCxnSpPr>
          <p:spPr>
            <a:xfrm>
              <a:off x="1238336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6" name="Connettore 1 245"/>
            <p:cNvCxnSpPr/>
            <p:nvPr userDrawn="1"/>
          </p:nvCxnSpPr>
          <p:spPr>
            <a:xfrm>
              <a:off x="1253223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7" name="Connettore 1 246"/>
            <p:cNvCxnSpPr/>
            <p:nvPr userDrawn="1"/>
          </p:nvCxnSpPr>
          <p:spPr>
            <a:xfrm>
              <a:off x="1268109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8" name="Connettore 1 247"/>
            <p:cNvCxnSpPr/>
            <p:nvPr userDrawn="1"/>
          </p:nvCxnSpPr>
          <p:spPr>
            <a:xfrm>
              <a:off x="1282996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9" name="Connettore 1 248"/>
            <p:cNvCxnSpPr/>
            <p:nvPr userDrawn="1"/>
          </p:nvCxnSpPr>
          <p:spPr>
            <a:xfrm>
              <a:off x="1297883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0" name="Connettore 1 249"/>
            <p:cNvCxnSpPr/>
            <p:nvPr userDrawn="1"/>
          </p:nvCxnSpPr>
          <p:spPr>
            <a:xfrm>
              <a:off x="1312770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1" name="Connettore 1 250"/>
            <p:cNvCxnSpPr/>
            <p:nvPr userDrawn="1"/>
          </p:nvCxnSpPr>
          <p:spPr>
            <a:xfrm>
              <a:off x="1327656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2" name="Connettore 1 251"/>
            <p:cNvCxnSpPr/>
            <p:nvPr userDrawn="1"/>
          </p:nvCxnSpPr>
          <p:spPr>
            <a:xfrm>
              <a:off x="1342543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3" name="Connettore 1 252"/>
            <p:cNvCxnSpPr/>
            <p:nvPr userDrawn="1"/>
          </p:nvCxnSpPr>
          <p:spPr>
            <a:xfrm>
              <a:off x="1357430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4" name="Connettore 1 253"/>
            <p:cNvCxnSpPr/>
            <p:nvPr userDrawn="1"/>
          </p:nvCxnSpPr>
          <p:spPr>
            <a:xfrm>
              <a:off x="1372316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5" name="Connettore 1 254"/>
            <p:cNvCxnSpPr/>
            <p:nvPr userDrawn="1"/>
          </p:nvCxnSpPr>
          <p:spPr>
            <a:xfrm>
              <a:off x="1387203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6" name="Connettore 1 255"/>
            <p:cNvCxnSpPr/>
            <p:nvPr userDrawn="1"/>
          </p:nvCxnSpPr>
          <p:spPr>
            <a:xfrm>
              <a:off x="1402090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7" name="Connettore 1 256"/>
            <p:cNvCxnSpPr/>
            <p:nvPr userDrawn="1"/>
          </p:nvCxnSpPr>
          <p:spPr>
            <a:xfrm>
              <a:off x="1416976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8" name="Connettore 1 257"/>
            <p:cNvCxnSpPr/>
            <p:nvPr userDrawn="1"/>
          </p:nvCxnSpPr>
          <p:spPr>
            <a:xfrm>
              <a:off x="1431863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9" name="Connettore 1 258"/>
            <p:cNvCxnSpPr/>
            <p:nvPr userDrawn="1"/>
          </p:nvCxnSpPr>
          <p:spPr>
            <a:xfrm>
              <a:off x="1446750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0" name="Connettore 1 259"/>
            <p:cNvCxnSpPr/>
            <p:nvPr userDrawn="1"/>
          </p:nvCxnSpPr>
          <p:spPr>
            <a:xfrm>
              <a:off x="1461637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1" name="Connettore 1 260"/>
            <p:cNvCxnSpPr/>
            <p:nvPr userDrawn="1"/>
          </p:nvCxnSpPr>
          <p:spPr>
            <a:xfrm>
              <a:off x="1476523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2" name="Connettore 1 261"/>
            <p:cNvCxnSpPr/>
            <p:nvPr userDrawn="1"/>
          </p:nvCxnSpPr>
          <p:spPr>
            <a:xfrm>
              <a:off x="1491410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3" name="Connettore 1 262"/>
            <p:cNvCxnSpPr/>
            <p:nvPr userDrawn="1"/>
          </p:nvCxnSpPr>
          <p:spPr>
            <a:xfrm>
              <a:off x="1506297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4" name="Connettore 1 263"/>
            <p:cNvCxnSpPr/>
            <p:nvPr userDrawn="1"/>
          </p:nvCxnSpPr>
          <p:spPr>
            <a:xfrm>
              <a:off x="1521183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5" name="Connettore 1 264"/>
            <p:cNvCxnSpPr/>
            <p:nvPr userDrawn="1"/>
          </p:nvCxnSpPr>
          <p:spPr>
            <a:xfrm>
              <a:off x="1536070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6" name="Connettore 1 265"/>
            <p:cNvCxnSpPr/>
            <p:nvPr userDrawn="1"/>
          </p:nvCxnSpPr>
          <p:spPr>
            <a:xfrm>
              <a:off x="1550957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7" name="Connettore 1 266"/>
            <p:cNvCxnSpPr/>
            <p:nvPr userDrawn="1"/>
          </p:nvCxnSpPr>
          <p:spPr>
            <a:xfrm>
              <a:off x="1565843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8" name="Connettore 1 267"/>
            <p:cNvCxnSpPr/>
            <p:nvPr userDrawn="1"/>
          </p:nvCxnSpPr>
          <p:spPr>
            <a:xfrm>
              <a:off x="1580730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9" name="Connettore 1 268"/>
            <p:cNvCxnSpPr/>
            <p:nvPr userDrawn="1"/>
          </p:nvCxnSpPr>
          <p:spPr>
            <a:xfrm>
              <a:off x="1595617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0" name="Connettore 1 269"/>
            <p:cNvCxnSpPr/>
            <p:nvPr userDrawn="1"/>
          </p:nvCxnSpPr>
          <p:spPr>
            <a:xfrm>
              <a:off x="161050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1" name="Connettore 1 270"/>
            <p:cNvCxnSpPr/>
            <p:nvPr userDrawn="1"/>
          </p:nvCxnSpPr>
          <p:spPr>
            <a:xfrm>
              <a:off x="162539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2" name="Connettore 1 271"/>
            <p:cNvCxnSpPr/>
            <p:nvPr userDrawn="1"/>
          </p:nvCxnSpPr>
          <p:spPr>
            <a:xfrm>
              <a:off x="164027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3" name="Connettore 1 272"/>
            <p:cNvCxnSpPr/>
            <p:nvPr userDrawn="1"/>
          </p:nvCxnSpPr>
          <p:spPr>
            <a:xfrm>
              <a:off x="165516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4" name="Connettore 1 273"/>
            <p:cNvCxnSpPr/>
            <p:nvPr userDrawn="1"/>
          </p:nvCxnSpPr>
          <p:spPr>
            <a:xfrm>
              <a:off x="167005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5" name="Connettore 1 274"/>
            <p:cNvCxnSpPr/>
            <p:nvPr userDrawn="1"/>
          </p:nvCxnSpPr>
          <p:spPr>
            <a:xfrm>
              <a:off x="168493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6" name="Connettore 1 275"/>
            <p:cNvCxnSpPr/>
            <p:nvPr userDrawn="1"/>
          </p:nvCxnSpPr>
          <p:spPr>
            <a:xfrm>
              <a:off x="169982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7" name="Connettore 1 276"/>
            <p:cNvCxnSpPr/>
            <p:nvPr userDrawn="1"/>
          </p:nvCxnSpPr>
          <p:spPr>
            <a:xfrm>
              <a:off x="171471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8" name="Connettore 1 277"/>
            <p:cNvCxnSpPr/>
            <p:nvPr userDrawn="1"/>
          </p:nvCxnSpPr>
          <p:spPr>
            <a:xfrm>
              <a:off x="172959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9" name="Connettore 1 278"/>
            <p:cNvCxnSpPr/>
            <p:nvPr userDrawn="1"/>
          </p:nvCxnSpPr>
          <p:spPr>
            <a:xfrm>
              <a:off x="174448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0" name="Connettore 1 279"/>
            <p:cNvCxnSpPr/>
            <p:nvPr userDrawn="1"/>
          </p:nvCxnSpPr>
          <p:spPr>
            <a:xfrm>
              <a:off x="175937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1" name="Connettore 1 280"/>
            <p:cNvCxnSpPr/>
            <p:nvPr userDrawn="1"/>
          </p:nvCxnSpPr>
          <p:spPr>
            <a:xfrm>
              <a:off x="177425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2" name="Connettore 1 281"/>
            <p:cNvCxnSpPr/>
            <p:nvPr userDrawn="1"/>
          </p:nvCxnSpPr>
          <p:spPr>
            <a:xfrm>
              <a:off x="178914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3" name="Connettore 1 282"/>
            <p:cNvCxnSpPr/>
            <p:nvPr userDrawn="1"/>
          </p:nvCxnSpPr>
          <p:spPr>
            <a:xfrm>
              <a:off x="180403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4" name="Connettore 1 283"/>
            <p:cNvCxnSpPr/>
            <p:nvPr userDrawn="1"/>
          </p:nvCxnSpPr>
          <p:spPr>
            <a:xfrm>
              <a:off x="181891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5" name="Connettore 1 284"/>
            <p:cNvCxnSpPr/>
            <p:nvPr userDrawn="1"/>
          </p:nvCxnSpPr>
          <p:spPr>
            <a:xfrm>
              <a:off x="183380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6" name="Connettore 1 285"/>
            <p:cNvCxnSpPr/>
            <p:nvPr userDrawn="1"/>
          </p:nvCxnSpPr>
          <p:spPr>
            <a:xfrm>
              <a:off x="184869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7" name="Connettore 1 286"/>
            <p:cNvCxnSpPr/>
            <p:nvPr userDrawn="1"/>
          </p:nvCxnSpPr>
          <p:spPr>
            <a:xfrm>
              <a:off x="186357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8" name="Connettore 1 287"/>
            <p:cNvCxnSpPr/>
            <p:nvPr userDrawn="1"/>
          </p:nvCxnSpPr>
          <p:spPr>
            <a:xfrm>
              <a:off x="187846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9" name="Connettore 1 288"/>
            <p:cNvCxnSpPr/>
            <p:nvPr userDrawn="1"/>
          </p:nvCxnSpPr>
          <p:spPr>
            <a:xfrm>
              <a:off x="189334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grpSp>
      <p:sp>
        <p:nvSpPr>
          <p:cNvPr id="2" name="Titolo 1"/>
          <p:cNvSpPr>
            <a:spLocks noGrp="1"/>
          </p:cNvSpPr>
          <p:nvPr>
            <p:ph type="ctrTitle"/>
          </p:nvPr>
        </p:nvSpPr>
        <p:spPr>
          <a:xfrm>
            <a:off x="641534" y="4149725"/>
            <a:ext cx="7772400" cy="968375"/>
          </a:xfrm>
        </p:spPr>
        <p:txBody>
          <a:bodyPr>
            <a:normAutofit/>
          </a:bodyPr>
          <a:lstStyle>
            <a:lvl1pPr>
              <a:defRPr sz="3600"/>
            </a:lvl1pPr>
          </a:lstStyle>
          <a:p>
            <a:r>
              <a:rPr lang="it-IT" dirty="0"/>
              <a:t>Fare clic per modificare lo stile del titolo</a:t>
            </a:r>
          </a:p>
        </p:txBody>
      </p:sp>
      <p:sp>
        <p:nvSpPr>
          <p:cNvPr id="3" name="Sottotitolo 2"/>
          <p:cNvSpPr>
            <a:spLocks noGrp="1"/>
          </p:cNvSpPr>
          <p:nvPr>
            <p:ph type="subTitle" idx="1"/>
          </p:nvPr>
        </p:nvSpPr>
        <p:spPr>
          <a:xfrm>
            <a:off x="641534" y="5260975"/>
            <a:ext cx="7772400" cy="1333500"/>
          </a:xfrm>
        </p:spPr>
        <p:txBody>
          <a:bodyPr/>
          <a:lstStyle>
            <a:lvl1pPr marL="0" indent="0" algn="l">
              <a:buNone/>
              <a:defRPr>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it-IT" dirty="0"/>
              <a:t>Fare clic per modificare lo stile del sottotitolo dello schema</a:t>
            </a:r>
          </a:p>
        </p:txBody>
      </p:sp>
    </p:spTree>
    <p:extLst>
      <p:ext uri="{BB962C8B-B14F-4D97-AF65-F5344CB8AC3E}">
        <p14:creationId xmlns:p14="http://schemas.microsoft.com/office/powerpoint/2010/main" val="5148126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p>
        </p:txBody>
      </p:sp>
      <p:sp>
        <p:nvSpPr>
          <p:cNvPr id="3" name="Segnaposto testo verticale 2"/>
          <p:cNvSpPr>
            <a:spLocks noGrp="1"/>
          </p:cNvSpPr>
          <p:nvPr>
            <p:ph type="body" orient="vert" idx="1"/>
          </p:nvPr>
        </p:nvSpPr>
        <p:spPr/>
        <p:txBody>
          <a:bodyPr vert="eaVert"/>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p:cNvSpPr>
            <a:spLocks noGrp="1"/>
          </p:cNvSpPr>
          <p:nvPr>
            <p:ph type="dt" sz="half" idx="10"/>
          </p:nvPr>
        </p:nvSpPr>
        <p:spPr>
          <a:xfrm>
            <a:off x="457200" y="6356350"/>
            <a:ext cx="2133600" cy="365125"/>
          </a:xfrm>
          <a:prstGeom prst="rect">
            <a:avLst/>
          </a:prstGeom>
        </p:spPr>
        <p:txBody>
          <a:bodyPr/>
          <a:lstStyle/>
          <a:p>
            <a:fld id="{B96E2279-029F-964F-A5B1-8676BDA67CCA}" type="datetimeFigureOut">
              <a:rPr lang="it-IT" smtClean="0"/>
              <a:t>18/01/25</a:t>
            </a:fld>
            <a:endParaRPr lang="it-IT"/>
          </a:p>
        </p:txBody>
      </p:sp>
      <p:sp>
        <p:nvSpPr>
          <p:cNvPr id="5" name="Segnaposto piè di pagina 4"/>
          <p:cNvSpPr>
            <a:spLocks noGrp="1"/>
          </p:cNvSpPr>
          <p:nvPr>
            <p:ph type="ftr" sz="quarter" idx="11"/>
          </p:nvPr>
        </p:nvSpPr>
        <p:spPr>
          <a:xfrm>
            <a:off x="3124200" y="6356350"/>
            <a:ext cx="2895600" cy="365125"/>
          </a:xfrm>
          <a:prstGeom prst="rect">
            <a:avLst/>
          </a:prstGeom>
        </p:spPr>
        <p:txBody>
          <a:bodyPr/>
          <a:lstStyle/>
          <a:p>
            <a:endParaRPr lang="it-IT"/>
          </a:p>
        </p:txBody>
      </p:sp>
      <p:sp>
        <p:nvSpPr>
          <p:cNvPr id="6" name="Segnaposto numero diapositiva 5"/>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‹N›</a:t>
            </a:fld>
            <a:endParaRPr lang="it-IT"/>
          </a:p>
        </p:txBody>
      </p:sp>
    </p:spTree>
    <p:extLst>
      <p:ext uri="{BB962C8B-B14F-4D97-AF65-F5344CB8AC3E}">
        <p14:creationId xmlns:p14="http://schemas.microsoft.com/office/powerpoint/2010/main" val="11915554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olo verticale e testo">
    <p:spTree>
      <p:nvGrpSpPr>
        <p:cNvPr id="1" name=""/>
        <p:cNvGrpSpPr/>
        <p:nvPr/>
      </p:nvGrpSpPr>
      <p:grpSpPr>
        <a:xfrm>
          <a:off x="0" y="0"/>
          <a:ext cx="0" cy="0"/>
          <a:chOff x="0" y="0"/>
          <a:chExt cx="0" cy="0"/>
        </a:xfrm>
      </p:grpSpPr>
      <p:sp>
        <p:nvSpPr>
          <p:cNvPr id="2" name="Titolo verticale 1"/>
          <p:cNvSpPr>
            <a:spLocks noGrp="1"/>
          </p:cNvSpPr>
          <p:nvPr>
            <p:ph type="title" orient="vert"/>
          </p:nvPr>
        </p:nvSpPr>
        <p:spPr>
          <a:xfrm>
            <a:off x="6629400" y="274638"/>
            <a:ext cx="2057400" cy="5851525"/>
          </a:xfrm>
        </p:spPr>
        <p:txBody>
          <a:bodyPr vert="eaVert"/>
          <a:lstStyle/>
          <a:p>
            <a:r>
              <a:rPr lang="it-IT"/>
              <a:t>Fare clic per modificare lo stile del titolo</a:t>
            </a:r>
          </a:p>
        </p:txBody>
      </p:sp>
      <p:sp>
        <p:nvSpPr>
          <p:cNvPr id="3" name="Segnaposto testo verticale 2"/>
          <p:cNvSpPr>
            <a:spLocks noGrp="1"/>
          </p:cNvSpPr>
          <p:nvPr>
            <p:ph type="body" orient="vert" idx="1"/>
          </p:nvPr>
        </p:nvSpPr>
        <p:spPr>
          <a:xfrm>
            <a:off x="457200" y="274638"/>
            <a:ext cx="6019800" cy="5851525"/>
          </a:xfrm>
        </p:spPr>
        <p:txBody>
          <a:bodyPr vert="eaVert"/>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p:cNvSpPr>
            <a:spLocks noGrp="1"/>
          </p:cNvSpPr>
          <p:nvPr>
            <p:ph type="dt" sz="half" idx="10"/>
          </p:nvPr>
        </p:nvSpPr>
        <p:spPr>
          <a:xfrm>
            <a:off x="457200" y="6356350"/>
            <a:ext cx="2133600" cy="365125"/>
          </a:xfrm>
          <a:prstGeom prst="rect">
            <a:avLst/>
          </a:prstGeom>
        </p:spPr>
        <p:txBody>
          <a:bodyPr/>
          <a:lstStyle/>
          <a:p>
            <a:fld id="{B96E2279-029F-964F-A5B1-8676BDA67CCA}" type="datetimeFigureOut">
              <a:rPr lang="it-IT" smtClean="0"/>
              <a:t>18/01/25</a:t>
            </a:fld>
            <a:endParaRPr lang="it-IT"/>
          </a:p>
        </p:txBody>
      </p:sp>
      <p:sp>
        <p:nvSpPr>
          <p:cNvPr id="5" name="Segnaposto piè di pagina 4"/>
          <p:cNvSpPr>
            <a:spLocks noGrp="1"/>
          </p:cNvSpPr>
          <p:nvPr>
            <p:ph type="ftr" sz="quarter" idx="11"/>
          </p:nvPr>
        </p:nvSpPr>
        <p:spPr>
          <a:xfrm>
            <a:off x="3124200" y="6356350"/>
            <a:ext cx="2895600" cy="365125"/>
          </a:xfrm>
          <a:prstGeom prst="rect">
            <a:avLst/>
          </a:prstGeom>
        </p:spPr>
        <p:txBody>
          <a:bodyPr/>
          <a:lstStyle/>
          <a:p>
            <a:endParaRPr lang="it-IT"/>
          </a:p>
        </p:txBody>
      </p:sp>
      <p:sp>
        <p:nvSpPr>
          <p:cNvPr id="6" name="Segnaposto numero diapositiva 5"/>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‹N›</a:t>
            </a:fld>
            <a:endParaRPr lang="it-IT"/>
          </a:p>
        </p:txBody>
      </p:sp>
    </p:spTree>
    <p:extLst>
      <p:ext uri="{BB962C8B-B14F-4D97-AF65-F5344CB8AC3E}">
        <p14:creationId xmlns:p14="http://schemas.microsoft.com/office/powerpoint/2010/main" val="2833669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Diapositiva titolo">
    <p:spTree>
      <p:nvGrpSpPr>
        <p:cNvPr id="1" name=""/>
        <p:cNvGrpSpPr/>
        <p:nvPr/>
      </p:nvGrpSpPr>
      <p:grpSpPr>
        <a:xfrm>
          <a:off x="0" y="0"/>
          <a:ext cx="0" cy="0"/>
          <a:chOff x="0" y="0"/>
          <a:chExt cx="0" cy="0"/>
        </a:xfrm>
      </p:grpSpPr>
    </p:spTree>
    <p:extLst>
      <p:ext uri="{BB962C8B-B14F-4D97-AF65-F5344CB8AC3E}">
        <p14:creationId xmlns:p14="http://schemas.microsoft.com/office/powerpoint/2010/main" val="20328054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53" name="Rettangolo 252"/>
          <p:cNvSpPr/>
          <p:nvPr userDrawn="1"/>
        </p:nvSpPr>
        <p:spPr>
          <a:xfrm>
            <a:off x="0" y="1"/>
            <a:ext cx="9144000" cy="1269904"/>
          </a:xfrm>
          <a:prstGeom prst="rect">
            <a:avLst/>
          </a:prstGeom>
          <a:solidFill>
            <a:srgbClr val="728F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2" name="Titolo 1"/>
          <p:cNvSpPr>
            <a:spLocks noGrp="1"/>
          </p:cNvSpPr>
          <p:nvPr>
            <p:ph type="title"/>
          </p:nvPr>
        </p:nvSpPr>
        <p:spPr/>
        <p:txBody>
          <a:bodyPr/>
          <a:lstStyle/>
          <a:p>
            <a:r>
              <a:rPr lang="it-IT"/>
              <a:t>Fare clic per modificare lo stile del titolo</a:t>
            </a:r>
          </a:p>
        </p:txBody>
      </p:sp>
      <p:sp>
        <p:nvSpPr>
          <p:cNvPr id="3" name="Segnaposto contenuto 2"/>
          <p:cNvSpPr>
            <a:spLocks noGrp="1"/>
          </p:cNvSpPr>
          <p:nvPr>
            <p:ph idx="1"/>
          </p:nvPr>
        </p:nvSpPr>
        <p:spPr>
          <a:xfrm>
            <a:off x="457200" y="1600200"/>
            <a:ext cx="8323726" cy="4525963"/>
          </a:xfrm>
        </p:spPr>
        <p:txBody>
          <a:bodyPr/>
          <a:lstStyle/>
          <a:p>
            <a:pPr lvl="0"/>
            <a:r>
              <a:rPr lang="it-IT" dirty="0"/>
              <a:t>Fare clic per modificare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
        <p:nvSpPr>
          <p:cNvPr id="129" name="Rettangolo 128"/>
          <p:cNvSpPr/>
          <p:nvPr userDrawn="1"/>
        </p:nvSpPr>
        <p:spPr>
          <a:xfrm>
            <a:off x="0" y="6126162"/>
            <a:ext cx="9144000" cy="731837"/>
          </a:xfrm>
          <a:prstGeom prst="rect">
            <a:avLst/>
          </a:prstGeom>
          <a:solidFill>
            <a:srgbClr val="728F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130" name="CasellaDiTesto 129"/>
          <p:cNvSpPr txBox="1"/>
          <p:nvPr userDrawn="1"/>
        </p:nvSpPr>
        <p:spPr>
          <a:xfrm>
            <a:off x="320342" y="6321791"/>
            <a:ext cx="1645002" cy="338554"/>
          </a:xfrm>
          <a:prstGeom prst="rect">
            <a:avLst/>
          </a:prstGeom>
          <a:noFill/>
        </p:spPr>
        <p:txBody>
          <a:bodyPr wrap="none" rtlCol="0">
            <a:spAutoFit/>
          </a:bodyPr>
          <a:lstStyle/>
          <a:p>
            <a:r>
              <a:rPr lang="it-IT" sz="1600" b="1">
                <a:solidFill>
                  <a:srgbClr val="FFFFFF"/>
                </a:solidFill>
                <a:latin typeface="Arial"/>
                <a:cs typeface="Arial"/>
              </a:rPr>
              <a:t>Gabriele Lecce</a:t>
            </a:r>
          </a:p>
        </p:txBody>
      </p:sp>
      <p:grpSp>
        <p:nvGrpSpPr>
          <p:cNvPr id="132" name="Gruppo 131"/>
          <p:cNvGrpSpPr/>
          <p:nvPr userDrawn="1"/>
        </p:nvGrpSpPr>
        <p:grpSpPr>
          <a:xfrm>
            <a:off x="48007" y="1089904"/>
            <a:ext cx="9036647" cy="180000"/>
            <a:chOff x="1218340" y="275867"/>
            <a:chExt cx="17715122" cy="567843"/>
          </a:xfrm>
        </p:grpSpPr>
        <p:cxnSp>
          <p:nvCxnSpPr>
            <p:cNvPr id="133" name="Connettore 1 132"/>
            <p:cNvCxnSpPr/>
            <p:nvPr userDrawn="1"/>
          </p:nvCxnSpPr>
          <p:spPr>
            <a:xfrm>
              <a:off x="12183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4" name="Connettore 1 133"/>
            <p:cNvCxnSpPr/>
            <p:nvPr userDrawn="1"/>
          </p:nvCxnSpPr>
          <p:spPr>
            <a:xfrm>
              <a:off x="13672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5" name="Connettore 1 134"/>
            <p:cNvCxnSpPr/>
            <p:nvPr userDrawn="1"/>
          </p:nvCxnSpPr>
          <p:spPr>
            <a:xfrm>
              <a:off x="15160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6" name="Connettore 1 135"/>
            <p:cNvCxnSpPr/>
            <p:nvPr userDrawn="1"/>
          </p:nvCxnSpPr>
          <p:spPr>
            <a:xfrm>
              <a:off x="16649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7" name="Connettore 1 136"/>
            <p:cNvCxnSpPr/>
            <p:nvPr userDrawn="1"/>
          </p:nvCxnSpPr>
          <p:spPr>
            <a:xfrm>
              <a:off x="18138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8" name="Connettore 1 137"/>
            <p:cNvCxnSpPr/>
            <p:nvPr userDrawn="1"/>
          </p:nvCxnSpPr>
          <p:spPr>
            <a:xfrm>
              <a:off x="19626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9" name="Connettore 1 138"/>
            <p:cNvCxnSpPr/>
            <p:nvPr userDrawn="1"/>
          </p:nvCxnSpPr>
          <p:spPr>
            <a:xfrm>
              <a:off x="21115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0" name="Connettore 1 139"/>
            <p:cNvCxnSpPr/>
            <p:nvPr userDrawn="1"/>
          </p:nvCxnSpPr>
          <p:spPr>
            <a:xfrm>
              <a:off x="22604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1" name="Connettore 1 140"/>
            <p:cNvCxnSpPr/>
            <p:nvPr userDrawn="1"/>
          </p:nvCxnSpPr>
          <p:spPr>
            <a:xfrm>
              <a:off x="24092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2" name="Connettore 1 141"/>
            <p:cNvCxnSpPr/>
            <p:nvPr userDrawn="1"/>
          </p:nvCxnSpPr>
          <p:spPr>
            <a:xfrm>
              <a:off x="25581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3" name="Connettore 1 142"/>
            <p:cNvCxnSpPr/>
            <p:nvPr userDrawn="1"/>
          </p:nvCxnSpPr>
          <p:spPr>
            <a:xfrm>
              <a:off x="27070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4" name="Connettore 1 143"/>
            <p:cNvCxnSpPr/>
            <p:nvPr userDrawn="1"/>
          </p:nvCxnSpPr>
          <p:spPr>
            <a:xfrm>
              <a:off x="28558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5" name="Connettore 1 144"/>
            <p:cNvCxnSpPr/>
            <p:nvPr userDrawn="1"/>
          </p:nvCxnSpPr>
          <p:spPr>
            <a:xfrm>
              <a:off x="30047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6" name="Connettore 1 145"/>
            <p:cNvCxnSpPr/>
            <p:nvPr userDrawn="1"/>
          </p:nvCxnSpPr>
          <p:spPr>
            <a:xfrm>
              <a:off x="31536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7" name="Connettore 1 146"/>
            <p:cNvCxnSpPr/>
            <p:nvPr userDrawn="1"/>
          </p:nvCxnSpPr>
          <p:spPr>
            <a:xfrm>
              <a:off x="33024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8" name="Connettore 1 147"/>
            <p:cNvCxnSpPr/>
            <p:nvPr userDrawn="1"/>
          </p:nvCxnSpPr>
          <p:spPr>
            <a:xfrm>
              <a:off x="34513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9" name="Connettore 1 148"/>
            <p:cNvCxnSpPr/>
            <p:nvPr userDrawn="1"/>
          </p:nvCxnSpPr>
          <p:spPr>
            <a:xfrm>
              <a:off x="36002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0" name="Connettore 1 149"/>
            <p:cNvCxnSpPr/>
            <p:nvPr userDrawn="1"/>
          </p:nvCxnSpPr>
          <p:spPr>
            <a:xfrm>
              <a:off x="37490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1" name="Connettore 1 150"/>
            <p:cNvCxnSpPr/>
            <p:nvPr userDrawn="1"/>
          </p:nvCxnSpPr>
          <p:spPr>
            <a:xfrm>
              <a:off x="38979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2" name="Connettore 1 151"/>
            <p:cNvCxnSpPr/>
            <p:nvPr userDrawn="1"/>
          </p:nvCxnSpPr>
          <p:spPr>
            <a:xfrm>
              <a:off x="404681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3" name="Connettore 1 152"/>
            <p:cNvCxnSpPr/>
            <p:nvPr userDrawn="1"/>
          </p:nvCxnSpPr>
          <p:spPr>
            <a:xfrm>
              <a:off x="419568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4" name="Connettore 1 153"/>
            <p:cNvCxnSpPr/>
            <p:nvPr userDrawn="1"/>
          </p:nvCxnSpPr>
          <p:spPr>
            <a:xfrm>
              <a:off x="434454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5" name="Connettore 1 154"/>
            <p:cNvCxnSpPr/>
            <p:nvPr userDrawn="1"/>
          </p:nvCxnSpPr>
          <p:spPr>
            <a:xfrm>
              <a:off x="449341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6" name="Connettore 1 155"/>
            <p:cNvCxnSpPr/>
            <p:nvPr userDrawn="1"/>
          </p:nvCxnSpPr>
          <p:spPr>
            <a:xfrm>
              <a:off x="464228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7" name="Connettore 1 156"/>
            <p:cNvCxnSpPr/>
            <p:nvPr userDrawn="1"/>
          </p:nvCxnSpPr>
          <p:spPr>
            <a:xfrm>
              <a:off x="479114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8" name="Connettore 1 157"/>
            <p:cNvCxnSpPr/>
            <p:nvPr userDrawn="1"/>
          </p:nvCxnSpPr>
          <p:spPr>
            <a:xfrm>
              <a:off x="494001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9" name="Connettore 1 158"/>
            <p:cNvCxnSpPr/>
            <p:nvPr userDrawn="1"/>
          </p:nvCxnSpPr>
          <p:spPr>
            <a:xfrm>
              <a:off x="508888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0" name="Connettore 1 159"/>
            <p:cNvCxnSpPr/>
            <p:nvPr userDrawn="1"/>
          </p:nvCxnSpPr>
          <p:spPr>
            <a:xfrm>
              <a:off x="523774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1" name="Connettore 1 160"/>
            <p:cNvCxnSpPr/>
            <p:nvPr userDrawn="1"/>
          </p:nvCxnSpPr>
          <p:spPr>
            <a:xfrm>
              <a:off x="538661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2" name="Connettore 1 161"/>
            <p:cNvCxnSpPr/>
            <p:nvPr userDrawn="1"/>
          </p:nvCxnSpPr>
          <p:spPr>
            <a:xfrm>
              <a:off x="553548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3" name="Connettore 1 162"/>
            <p:cNvCxnSpPr/>
            <p:nvPr userDrawn="1"/>
          </p:nvCxnSpPr>
          <p:spPr>
            <a:xfrm>
              <a:off x="568435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4" name="Connettore 1 163"/>
            <p:cNvCxnSpPr/>
            <p:nvPr userDrawn="1"/>
          </p:nvCxnSpPr>
          <p:spPr>
            <a:xfrm>
              <a:off x="583321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5" name="Connettore 1 164"/>
            <p:cNvCxnSpPr/>
            <p:nvPr userDrawn="1"/>
          </p:nvCxnSpPr>
          <p:spPr>
            <a:xfrm>
              <a:off x="598208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6" name="Connettore 1 165"/>
            <p:cNvCxnSpPr/>
            <p:nvPr userDrawn="1"/>
          </p:nvCxnSpPr>
          <p:spPr>
            <a:xfrm>
              <a:off x="613095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7" name="Connettore 1 166"/>
            <p:cNvCxnSpPr/>
            <p:nvPr userDrawn="1"/>
          </p:nvCxnSpPr>
          <p:spPr>
            <a:xfrm>
              <a:off x="627981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8" name="Connettore 1 167"/>
            <p:cNvCxnSpPr/>
            <p:nvPr userDrawn="1"/>
          </p:nvCxnSpPr>
          <p:spPr>
            <a:xfrm>
              <a:off x="642868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9" name="Connettore 1 168"/>
            <p:cNvCxnSpPr/>
            <p:nvPr userDrawn="1"/>
          </p:nvCxnSpPr>
          <p:spPr>
            <a:xfrm>
              <a:off x="657755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0" name="Connettore 1 169"/>
            <p:cNvCxnSpPr/>
            <p:nvPr userDrawn="1"/>
          </p:nvCxnSpPr>
          <p:spPr>
            <a:xfrm>
              <a:off x="672641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1" name="Connettore 1 170"/>
            <p:cNvCxnSpPr/>
            <p:nvPr userDrawn="1"/>
          </p:nvCxnSpPr>
          <p:spPr>
            <a:xfrm>
              <a:off x="687528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2" name="Connettore 1 171"/>
            <p:cNvCxnSpPr/>
            <p:nvPr userDrawn="1"/>
          </p:nvCxnSpPr>
          <p:spPr>
            <a:xfrm>
              <a:off x="702415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3" name="Connettore 1 172"/>
            <p:cNvCxnSpPr/>
            <p:nvPr userDrawn="1"/>
          </p:nvCxnSpPr>
          <p:spPr>
            <a:xfrm>
              <a:off x="717302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4" name="Connettore 1 173"/>
            <p:cNvCxnSpPr/>
            <p:nvPr userDrawn="1"/>
          </p:nvCxnSpPr>
          <p:spPr>
            <a:xfrm>
              <a:off x="732188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5" name="Connettore 1 174"/>
            <p:cNvCxnSpPr/>
            <p:nvPr userDrawn="1"/>
          </p:nvCxnSpPr>
          <p:spPr>
            <a:xfrm>
              <a:off x="747075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6" name="Connettore 1 175"/>
            <p:cNvCxnSpPr/>
            <p:nvPr userDrawn="1"/>
          </p:nvCxnSpPr>
          <p:spPr>
            <a:xfrm>
              <a:off x="761962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7" name="Connettore 1 176"/>
            <p:cNvCxnSpPr/>
            <p:nvPr userDrawn="1"/>
          </p:nvCxnSpPr>
          <p:spPr>
            <a:xfrm>
              <a:off x="776848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8" name="Connettore 1 177"/>
            <p:cNvCxnSpPr/>
            <p:nvPr userDrawn="1"/>
          </p:nvCxnSpPr>
          <p:spPr>
            <a:xfrm>
              <a:off x="791735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9" name="Connettore 1 178"/>
            <p:cNvCxnSpPr/>
            <p:nvPr userDrawn="1"/>
          </p:nvCxnSpPr>
          <p:spPr>
            <a:xfrm>
              <a:off x="806622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0" name="Connettore 1 179"/>
            <p:cNvCxnSpPr/>
            <p:nvPr userDrawn="1"/>
          </p:nvCxnSpPr>
          <p:spPr>
            <a:xfrm>
              <a:off x="821508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1" name="Connettore 1 180"/>
            <p:cNvCxnSpPr/>
            <p:nvPr userDrawn="1"/>
          </p:nvCxnSpPr>
          <p:spPr>
            <a:xfrm>
              <a:off x="836395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2" name="Connettore 1 181"/>
            <p:cNvCxnSpPr/>
            <p:nvPr userDrawn="1"/>
          </p:nvCxnSpPr>
          <p:spPr>
            <a:xfrm>
              <a:off x="851282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3" name="Connettore 1 182"/>
            <p:cNvCxnSpPr/>
            <p:nvPr userDrawn="1"/>
          </p:nvCxnSpPr>
          <p:spPr>
            <a:xfrm>
              <a:off x="866169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4" name="Connettore 1 183"/>
            <p:cNvCxnSpPr/>
            <p:nvPr userDrawn="1"/>
          </p:nvCxnSpPr>
          <p:spPr>
            <a:xfrm>
              <a:off x="881055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5" name="Connettore 1 184"/>
            <p:cNvCxnSpPr/>
            <p:nvPr userDrawn="1"/>
          </p:nvCxnSpPr>
          <p:spPr>
            <a:xfrm>
              <a:off x="895942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6" name="Connettore 1 185"/>
            <p:cNvCxnSpPr/>
            <p:nvPr userDrawn="1"/>
          </p:nvCxnSpPr>
          <p:spPr>
            <a:xfrm>
              <a:off x="910829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7" name="Connettore 1 186"/>
            <p:cNvCxnSpPr/>
            <p:nvPr userDrawn="1"/>
          </p:nvCxnSpPr>
          <p:spPr>
            <a:xfrm>
              <a:off x="925715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8" name="Connettore 1 187"/>
            <p:cNvCxnSpPr/>
            <p:nvPr userDrawn="1"/>
          </p:nvCxnSpPr>
          <p:spPr>
            <a:xfrm>
              <a:off x="940602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9" name="Connettore 1 188"/>
            <p:cNvCxnSpPr/>
            <p:nvPr userDrawn="1"/>
          </p:nvCxnSpPr>
          <p:spPr>
            <a:xfrm>
              <a:off x="955489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0" name="Connettore 1 189"/>
            <p:cNvCxnSpPr/>
            <p:nvPr userDrawn="1"/>
          </p:nvCxnSpPr>
          <p:spPr>
            <a:xfrm>
              <a:off x="970375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1" name="Connettore 1 190"/>
            <p:cNvCxnSpPr/>
            <p:nvPr userDrawn="1"/>
          </p:nvCxnSpPr>
          <p:spPr>
            <a:xfrm>
              <a:off x="985262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2" name="Connettore 1 191"/>
            <p:cNvCxnSpPr/>
            <p:nvPr userDrawn="1"/>
          </p:nvCxnSpPr>
          <p:spPr>
            <a:xfrm>
              <a:off x="1000149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3" name="Connettore 1 192"/>
            <p:cNvCxnSpPr/>
            <p:nvPr userDrawn="1"/>
          </p:nvCxnSpPr>
          <p:spPr>
            <a:xfrm>
              <a:off x="1015036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4" name="Connettore 1 193"/>
            <p:cNvCxnSpPr/>
            <p:nvPr userDrawn="1"/>
          </p:nvCxnSpPr>
          <p:spPr>
            <a:xfrm>
              <a:off x="1029922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5" name="Connettore 1 194"/>
            <p:cNvCxnSpPr/>
            <p:nvPr userDrawn="1"/>
          </p:nvCxnSpPr>
          <p:spPr>
            <a:xfrm>
              <a:off x="1044809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6" name="Connettore 1 195"/>
            <p:cNvCxnSpPr/>
            <p:nvPr userDrawn="1"/>
          </p:nvCxnSpPr>
          <p:spPr>
            <a:xfrm>
              <a:off x="1059696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7" name="Connettore 1 196"/>
            <p:cNvCxnSpPr/>
            <p:nvPr userDrawn="1"/>
          </p:nvCxnSpPr>
          <p:spPr>
            <a:xfrm>
              <a:off x="1074582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8" name="Connettore 1 197"/>
            <p:cNvCxnSpPr/>
            <p:nvPr userDrawn="1"/>
          </p:nvCxnSpPr>
          <p:spPr>
            <a:xfrm>
              <a:off x="1089469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9" name="Connettore 1 198"/>
            <p:cNvCxnSpPr/>
            <p:nvPr userDrawn="1"/>
          </p:nvCxnSpPr>
          <p:spPr>
            <a:xfrm>
              <a:off x="110435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0" name="Connettore 1 199"/>
            <p:cNvCxnSpPr/>
            <p:nvPr userDrawn="1"/>
          </p:nvCxnSpPr>
          <p:spPr>
            <a:xfrm>
              <a:off x="1119242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1" name="Connettore 1 200"/>
            <p:cNvCxnSpPr/>
            <p:nvPr userDrawn="1"/>
          </p:nvCxnSpPr>
          <p:spPr>
            <a:xfrm>
              <a:off x="1134129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2" name="Connettore 1 201"/>
            <p:cNvCxnSpPr/>
            <p:nvPr userDrawn="1"/>
          </p:nvCxnSpPr>
          <p:spPr>
            <a:xfrm>
              <a:off x="1149016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3" name="Connettore 1 202"/>
            <p:cNvCxnSpPr/>
            <p:nvPr userDrawn="1"/>
          </p:nvCxnSpPr>
          <p:spPr>
            <a:xfrm>
              <a:off x="1163903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4" name="Connettore 1 203"/>
            <p:cNvCxnSpPr/>
            <p:nvPr userDrawn="1"/>
          </p:nvCxnSpPr>
          <p:spPr>
            <a:xfrm>
              <a:off x="1178789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5" name="Connettore 1 204"/>
            <p:cNvCxnSpPr/>
            <p:nvPr userDrawn="1"/>
          </p:nvCxnSpPr>
          <p:spPr>
            <a:xfrm>
              <a:off x="1193676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6" name="Connettore 1 205"/>
            <p:cNvCxnSpPr/>
            <p:nvPr userDrawn="1"/>
          </p:nvCxnSpPr>
          <p:spPr>
            <a:xfrm>
              <a:off x="1208563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7" name="Connettore 1 206"/>
            <p:cNvCxnSpPr/>
            <p:nvPr userDrawn="1"/>
          </p:nvCxnSpPr>
          <p:spPr>
            <a:xfrm>
              <a:off x="1223449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8" name="Connettore 1 207"/>
            <p:cNvCxnSpPr/>
            <p:nvPr userDrawn="1"/>
          </p:nvCxnSpPr>
          <p:spPr>
            <a:xfrm>
              <a:off x="1238336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9" name="Connettore 1 208"/>
            <p:cNvCxnSpPr/>
            <p:nvPr userDrawn="1"/>
          </p:nvCxnSpPr>
          <p:spPr>
            <a:xfrm>
              <a:off x="1253223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0" name="Connettore 1 209"/>
            <p:cNvCxnSpPr/>
            <p:nvPr userDrawn="1"/>
          </p:nvCxnSpPr>
          <p:spPr>
            <a:xfrm>
              <a:off x="1268109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1" name="Connettore 1 210"/>
            <p:cNvCxnSpPr/>
            <p:nvPr userDrawn="1"/>
          </p:nvCxnSpPr>
          <p:spPr>
            <a:xfrm>
              <a:off x="1282996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2" name="Connettore 1 211"/>
            <p:cNvCxnSpPr/>
            <p:nvPr userDrawn="1"/>
          </p:nvCxnSpPr>
          <p:spPr>
            <a:xfrm>
              <a:off x="1297883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3" name="Connettore 1 212"/>
            <p:cNvCxnSpPr/>
            <p:nvPr userDrawn="1"/>
          </p:nvCxnSpPr>
          <p:spPr>
            <a:xfrm>
              <a:off x="1312770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4" name="Connettore 1 213"/>
            <p:cNvCxnSpPr/>
            <p:nvPr userDrawn="1"/>
          </p:nvCxnSpPr>
          <p:spPr>
            <a:xfrm>
              <a:off x="1327656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5" name="Connettore 1 214"/>
            <p:cNvCxnSpPr/>
            <p:nvPr userDrawn="1"/>
          </p:nvCxnSpPr>
          <p:spPr>
            <a:xfrm>
              <a:off x="1342543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6" name="Connettore 1 215"/>
            <p:cNvCxnSpPr/>
            <p:nvPr userDrawn="1"/>
          </p:nvCxnSpPr>
          <p:spPr>
            <a:xfrm>
              <a:off x="1357430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7" name="Connettore 1 216"/>
            <p:cNvCxnSpPr/>
            <p:nvPr userDrawn="1"/>
          </p:nvCxnSpPr>
          <p:spPr>
            <a:xfrm>
              <a:off x="1372316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8" name="Connettore 1 217"/>
            <p:cNvCxnSpPr/>
            <p:nvPr userDrawn="1"/>
          </p:nvCxnSpPr>
          <p:spPr>
            <a:xfrm>
              <a:off x="1387203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9" name="Connettore 1 218"/>
            <p:cNvCxnSpPr/>
            <p:nvPr userDrawn="1"/>
          </p:nvCxnSpPr>
          <p:spPr>
            <a:xfrm>
              <a:off x="1402090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0" name="Connettore 1 219"/>
            <p:cNvCxnSpPr/>
            <p:nvPr userDrawn="1"/>
          </p:nvCxnSpPr>
          <p:spPr>
            <a:xfrm>
              <a:off x="1416976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1" name="Connettore 1 220"/>
            <p:cNvCxnSpPr/>
            <p:nvPr userDrawn="1"/>
          </p:nvCxnSpPr>
          <p:spPr>
            <a:xfrm>
              <a:off x="1431863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2" name="Connettore 1 221"/>
            <p:cNvCxnSpPr/>
            <p:nvPr userDrawn="1"/>
          </p:nvCxnSpPr>
          <p:spPr>
            <a:xfrm>
              <a:off x="1446750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3" name="Connettore 1 222"/>
            <p:cNvCxnSpPr/>
            <p:nvPr userDrawn="1"/>
          </p:nvCxnSpPr>
          <p:spPr>
            <a:xfrm>
              <a:off x="1461637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4" name="Connettore 1 223"/>
            <p:cNvCxnSpPr/>
            <p:nvPr userDrawn="1"/>
          </p:nvCxnSpPr>
          <p:spPr>
            <a:xfrm>
              <a:off x="1476523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5" name="Connettore 1 224"/>
            <p:cNvCxnSpPr/>
            <p:nvPr userDrawn="1"/>
          </p:nvCxnSpPr>
          <p:spPr>
            <a:xfrm>
              <a:off x="1491410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6" name="Connettore 1 225"/>
            <p:cNvCxnSpPr/>
            <p:nvPr userDrawn="1"/>
          </p:nvCxnSpPr>
          <p:spPr>
            <a:xfrm>
              <a:off x="1506297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7" name="Connettore 1 226"/>
            <p:cNvCxnSpPr/>
            <p:nvPr userDrawn="1"/>
          </p:nvCxnSpPr>
          <p:spPr>
            <a:xfrm>
              <a:off x="1521183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8" name="Connettore 1 227"/>
            <p:cNvCxnSpPr/>
            <p:nvPr userDrawn="1"/>
          </p:nvCxnSpPr>
          <p:spPr>
            <a:xfrm>
              <a:off x="1536070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9" name="Connettore 1 228"/>
            <p:cNvCxnSpPr/>
            <p:nvPr userDrawn="1"/>
          </p:nvCxnSpPr>
          <p:spPr>
            <a:xfrm>
              <a:off x="1550957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0" name="Connettore 1 229"/>
            <p:cNvCxnSpPr/>
            <p:nvPr userDrawn="1"/>
          </p:nvCxnSpPr>
          <p:spPr>
            <a:xfrm>
              <a:off x="1565843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1" name="Connettore 1 230"/>
            <p:cNvCxnSpPr/>
            <p:nvPr userDrawn="1"/>
          </p:nvCxnSpPr>
          <p:spPr>
            <a:xfrm>
              <a:off x="1580730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2" name="Connettore 1 231"/>
            <p:cNvCxnSpPr/>
            <p:nvPr userDrawn="1"/>
          </p:nvCxnSpPr>
          <p:spPr>
            <a:xfrm>
              <a:off x="1595617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3" name="Connettore 1 232"/>
            <p:cNvCxnSpPr/>
            <p:nvPr userDrawn="1"/>
          </p:nvCxnSpPr>
          <p:spPr>
            <a:xfrm>
              <a:off x="161050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4" name="Connettore 1 233"/>
            <p:cNvCxnSpPr/>
            <p:nvPr userDrawn="1"/>
          </p:nvCxnSpPr>
          <p:spPr>
            <a:xfrm>
              <a:off x="162539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5" name="Connettore 1 234"/>
            <p:cNvCxnSpPr/>
            <p:nvPr userDrawn="1"/>
          </p:nvCxnSpPr>
          <p:spPr>
            <a:xfrm>
              <a:off x="164027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6" name="Connettore 1 235"/>
            <p:cNvCxnSpPr/>
            <p:nvPr userDrawn="1"/>
          </p:nvCxnSpPr>
          <p:spPr>
            <a:xfrm>
              <a:off x="165516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7" name="Connettore 1 236"/>
            <p:cNvCxnSpPr/>
            <p:nvPr userDrawn="1"/>
          </p:nvCxnSpPr>
          <p:spPr>
            <a:xfrm>
              <a:off x="167005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8" name="Connettore 1 237"/>
            <p:cNvCxnSpPr/>
            <p:nvPr userDrawn="1"/>
          </p:nvCxnSpPr>
          <p:spPr>
            <a:xfrm>
              <a:off x="168493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9" name="Connettore 1 238"/>
            <p:cNvCxnSpPr/>
            <p:nvPr userDrawn="1"/>
          </p:nvCxnSpPr>
          <p:spPr>
            <a:xfrm>
              <a:off x="169982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0" name="Connettore 1 239"/>
            <p:cNvCxnSpPr/>
            <p:nvPr userDrawn="1"/>
          </p:nvCxnSpPr>
          <p:spPr>
            <a:xfrm>
              <a:off x="171471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1" name="Connettore 1 240"/>
            <p:cNvCxnSpPr/>
            <p:nvPr userDrawn="1"/>
          </p:nvCxnSpPr>
          <p:spPr>
            <a:xfrm>
              <a:off x="172959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2" name="Connettore 1 241"/>
            <p:cNvCxnSpPr/>
            <p:nvPr userDrawn="1"/>
          </p:nvCxnSpPr>
          <p:spPr>
            <a:xfrm>
              <a:off x="174448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3" name="Connettore 1 242"/>
            <p:cNvCxnSpPr/>
            <p:nvPr userDrawn="1"/>
          </p:nvCxnSpPr>
          <p:spPr>
            <a:xfrm>
              <a:off x="175937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4" name="Connettore 1 243"/>
            <p:cNvCxnSpPr/>
            <p:nvPr userDrawn="1"/>
          </p:nvCxnSpPr>
          <p:spPr>
            <a:xfrm>
              <a:off x="177425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5" name="Connettore 1 244"/>
            <p:cNvCxnSpPr/>
            <p:nvPr userDrawn="1"/>
          </p:nvCxnSpPr>
          <p:spPr>
            <a:xfrm>
              <a:off x="178914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6" name="Connettore 1 245"/>
            <p:cNvCxnSpPr/>
            <p:nvPr userDrawn="1"/>
          </p:nvCxnSpPr>
          <p:spPr>
            <a:xfrm>
              <a:off x="180403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7" name="Connettore 1 246"/>
            <p:cNvCxnSpPr/>
            <p:nvPr userDrawn="1"/>
          </p:nvCxnSpPr>
          <p:spPr>
            <a:xfrm>
              <a:off x="181891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8" name="Connettore 1 247"/>
            <p:cNvCxnSpPr/>
            <p:nvPr userDrawn="1"/>
          </p:nvCxnSpPr>
          <p:spPr>
            <a:xfrm>
              <a:off x="183380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9" name="Connettore 1 248"/>
            <p:cNvCxnSpPr/>
            <p:nvPr userDrawn="1"/>
          </p:nvCxnSpPr>
          <p:spPr>
            <a:xfrm>
              <a:off x="184869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0" name="Connettore 1 249"/>
            <p:cNvCxnSpPr/>
            <p:nvPr userDrawn="1"/>
          </p:nvCxnSpPr>
          <p:spPr>
            <a:xfrm>
              <a:off x="186357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1" name="Connettore 1 250"/>
            <p:cNvCxnSpPr/>
            <p:nvPr userDrawn="1"/>
          </p:nvCxnSpPr>
          <p:spPr>
            <a:xfrm>
              <a:off x="187846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2" name="Connettore 1 251"/>
            <p:cNvCxnSpPr/>
            <p:nvPr userDrawn="1"/>
          </p:nvCxnSpPr>
          <p:spPr>
            <a:xfrm>
              <a:off x="189334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grpSp>
      <p:pic>
        <p:nvPicPr>
          <p:cNvPr id="254" name="Picture 2" descr="Y:\IMMAGINE _COORDINATA_2014\PPT\modello1\loghi_PNG\03_Polimi_logotipo_bandiera-1riga.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94898" y="6346378"/>
            <a:ext cx="2780124" cy="2893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88868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p:cNvSpPr>
            <a:spLocks noGrp="1"/>
          </p:cNvSpPr>
          <p:nvPr>
            <p:ph type="title"/>
          </p:nvPr>
        </p:nvSpPr>
        <p:spPr>
          <a:xfrm>
            <a:off x="722313" y="4406900"/>
            <a:ext cx="7772400" cy="1362075"/>
          </a:xfrm>
        </p:spPr>
        <p:txBody>
          <a:bodyPr anchor="t"/>
          <a:lstStyle>
            <a:lvl1pPr algn="l">
              <a:defRPr sz="4000" b="1" cap="all"/>
            </a:lvl1pPr>
          </a:lstStyle>
          <a:p>
            <a:r>
              <a:rPr lang="it-IT"/>
              <a:t>Fare clic per modificare lo stile del titolo</a:t>
            </a:r>
          </a:p>
        </p:txBody>
      </p:sp>
      <p:sp>
        <p:nvSpPr>
          <p:cNvPr id="3" name="Segnaposto testo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Fare clic per modificare stili del testo dello schema</a:t>
            </a:r>
          </a:p>
        </p:txBody>
      </p:sp>
      <p:sp>
        <p:nvSpPr>
          <p:cNvPr id="4" name="Segnaposto data 3"/>
          <p:cNvSpPr>
            <a:spLocks noGrp="1"/>
          </p:cNvSpPr>
          <p:nvPr>
            <p:ph type="dt" sz="half" idx="10"/>
          </p:nvPr>
        </p:nvSpPr>
        <p:spPr>
          <a:xfrm>
            <a:off x="457200" y="6356350"/>
            <a:ext cx="2133600" cy="365125"/>
          </a:xfrm>
          <a:prstGeom prst="rect">
            <a:avLst/>
          </a:prstGeom>
        </p:spPr>
        <p:txBody>
          <a:bodyPr/>
          <a:lstStyle/>
          <a:p>
            <a:fld id="{B96E2279-029F-964F-A5B1-8676BDA67CCA}" type="datetimeFigureOut">
              <a:rPr lang="it-IT" smtClean="0"/>
              <a:t>18/01/25</a:t>
            </a:fld>
            <a:endParaRPr lang="it-IT"/>
          </a:p>
        </p:txBody>
      </p:sp>
      <p:sp>
        <p:nvSpPr>
          <p:cNvPr id="5" name="Segnaposto piè di pagina 4"/>
          <p:cNvSpPr>
            <a:spLocks noGrp="1"/>
          </p:cNvSpPr>
          <p:nvPr>
            <p:ph type="ftr" sz="quarter" idx="11"/>
          </p:nvPr>
        </p:nvSpPr>
        <p:spPr>
          <a:xfrm>
            <a:off x="3124200" y="6356350"/>
            <a:ext cx="2895600" cy="365125"/>
          </a:xfrm>
          <a:prstGeom prst="rect">
            <a:avLst/>
          </a:prstGeom>
        </p:spPr>
        <p:txBody>
          <a:bodyPr/>
          <a:lstStyle/>
          <a:p>
            <a:endParaRPr lang="it-IT"/>
          </a:p>
        </p:txBody>
      </p:sp>
      <p:sp>
        <p:nvSpPr>
          <p:cNvPr id="6" name="Segnaposto numero diapositiva 5"/>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‹N›</a:t>
            </a:fld>
            <a:endParaRPr lang="it-IT"/>
          </a:p>
        </p:txBody>
      </p:sp>
    </p:spTree>
    <p:extLst>
      <p:ext uri="{BB962C8B-B14F-4D97-AF65-F5344CB8AC3E}">
        <p14:creationId xmlns:p14="http://schemas.microsoft.com/office/powerpoint/2010/main" val="19619221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Contenuto 2">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p>
        </p:txBody>
      </p:sp>
      <p:sp>
        <p:nvSpPr>
          <p:cNvPr id="3" name="Segnaposto contenuto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data 4"/>
          <p:cNvSpPr>
            <a:spLocks noGrp="1"/>
          </p:cNvSpPr>
          <p:nvPr>
            <p:ph type="dt" sz="half" idx="10"/>
          </p:nvPr>
        </p:nvSpPr>
        <p:spPr>
          <a:xfrm>
            <a:off x="457200" y="6356350"/>
            <a:ext cx="2133600" cy="365125"/>
          </a:xfrm>
          <a:prstGeom prst="rect">
            <a:avLst/>
          </a:prstGeom>
        </p:spPr>
        <p:txBody>
          <a:bodyPr/>
          <a:lstStyle/>
          <a:p>
            <a:fld id="{B96E2279-029F-964F-A5B1-8676BDA67CCA}" type="datetimeFigureOut">
              <a:rPr lang="it-IT" smtClean="0"/>
              <a:t>18/01/25</a:t>
            </a:fld>
            <a:endParaRPr lang="it-IT"/>
          </a:p>
        </p:txBody>
      </p:sp>
      <p:sp>
        <p:nvSpPr>
          <p:cNvPr id="6" name="Segnaposto piè di pagina 5"/>
          <p:cNvSpPr>
            <a:spLocks noGrp="1"/>
          </p:cNvSpPr>
          <p:nvPr>
            <p:ph type="ftr" sz="quarter" idx="11"/>
          </p:nvPr>
        </p:nvSpPr>
        <p:spPr>
          <a:xfrm>
            <a:off x="3124200" y="6356350"/>
            <a:ext cx="2895600" cy="365125"/>
          </a:xfrm>
          <a:prstGeom prst="rect">
            <a:avLst/>
          </a:prstGeom>
        </p:spPr>
        <p:txBody>
          <a:bodyPr/>
          <a:lstStyle/>
          <a:p>
            <a:endParaRPr lang="it-IT"/>
          </a:p>
        </p:txBody>
      </p:sp>
      <p:sp>
        <p:nvSpPr>
          <p:cNvPr id="7" name="Segnaposto numero diapositiva 6"/>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‹N›</a:t>
            </a:fld>
            <a:endParaRPr lang="it-IT"/>
          </a:p>
        </p:txBody>
      </p:sp>
    </p:spTree>
    <p:extLst>
      <p:ext uri="{BB962C8B-B14F-4D97-AF65-F5344CB8AC3E}">
        <p14:creationId xmlns:p14="http://schemas.microsoft.com/office/powerpoint/2010/main" val="23060060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lvl1pPr>
              <a:defRPr/>
            </a:lvl1pPr>
          </a:lstStyle>
          <a:p>
            <a:r>
              <a:rPr lang="it-IT"/>
              <a:t>Fare clic per modificare lo stile del titolo</a:t>
            </a:r>
          </a:p>
        </p:txBody>
      </p:sp>
      <p:sp>
        <p:nvSpPr>
          <p:cNvPr id="3" name="Segnaposto testo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stili del testo dello schema</a:t>
            </a:r>
          </a:p>
        </p:txBody>
      </p:sp>
      <p:sp>
        <p:nvSpPr>
          <p:cNvPr id="4" name="Segnaposto contenuto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stili del testo dello schema</a:t>
            </a:r>
          </a:p>
        </p:txBody>
      </p:sp>
      <p:sp>
        <p:nvSpPr>
          <p:cNvPr id="6" name="Segnaposto contenuto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Segnaposto data 6"/>
          <p:cNvSpPr>
            <a:spLocks noGrp="1"/>
          </p:cNvSpPr>
          <p:nvPr>
            <p:ph type="dt" sz="half" idx="10"/>
          </p:nvPr>
        </p:nvSpPr>
        <p:spPr>
          <a:xfrm>
            <a:off x="457200" y="6356350"/>
            <a:ext cx="2133600" cy="365125"/>
          </a:xfrm>
          <a:prstGeom prst="rect">
            <a:avLst/>
          </a:prstGeom>
        </p:spPr>
        <p:txBody>
          <a:bodyPr/>
          <a:lstStyle/>
          <a:p>
            <a:fld id="{B96E2279-029F-964F-A5B1-8676BDA67CCA}" type="datetimeFigureOut">
              <a:rPr lang="it-IT" smtClean="0"/>
              <a:t>18/01/25</a:t>
            </a:fld>
            <a:endParaRPr lang="it-IT"/>
          </a:p>
        </p:txBody>
      </p:sp>
      <p:sp>
        <p:nvSpPr>
          <p:cNvPr id="8" name="Segnaposto piè di pagina 7"/>
          <p:cNvSpPr>
            <a:spLocks noGrp="1"/>
          </p:cNvSpPr>
          <p:nvPr>
            <p:ph type="ftr" sz="quarter" idx="11"/>
          </p:nvPr>
        </p:nvSpPr>
        <p:spPr>
          <a:xfrm>
            <a:off x="3124200" y="6356350"/>
            <a:ext cx="2895600" cy="365125"/>
          </a:xfrm>
          <a:prstGeom prst="rect">
            <a:avLst/>
          </a:prstGeom>
        </p:spPr>
        <p:txBody>
          <a:bodyPr/>
          <a:lstStyle/>
          <a:p>
            <a:endParaRPr lang="it-IT"/>
          </a:p>
        </p:txBody>
      </p:sp>
      <p:sp>
        <p:nvSpPr>
          <p:cNvPr id="9" name="Segnaposto numero diapositiva 8"/>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‹N›</a:t>
            </a:fld>
            <a:endParaRPr lang="it-IT"/>
          </a:p>
        </p:txBody>
      </p:sp>
    </p:spTree>
    <p:extLst>
      <p:ext uri="{BB962C8B-B14F-4D97-AF65-F5344CB8AC3E}">
        <p14:creationId xmlns:p14="http://schemas.microsoft.com/office/powerpoint/2010/main" val="8409532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p>
        </p:txBody>
      </p:sp>
      <p:sp>
        <p:nvSpPr>
          <p:cNvPr id="3" name="Segnaposto data 2"/>
          <p:cNvSpPr>
            <a:spLocks noGrp="1"/>
          </p:cNvSpPr>
          <p:nvPr>
            <p:ph type="dt" sz="half" idx="10"/>
          </p:nvPr>
        </p:nvSpPr>
        <p:spPr>
          <a:xfrm>
            <a:off x="457200" y="6356350"/>
            <a:ext cx="2133600" cy="365125"/>
          </a:xfrm>
          <a:prstGeom prst="rect">
            <a:avLst/>
          </a:prstGeom>
        </p:spPr>
        <p:txBody>
          <a:bodyPr/>
          <a:lstStyle/>
          <a:p>
            <a:fld id="{B96E2279-029F-964F-A5B1-8676BDA67CCA}" type="datetimeFigureOut">
              <a:rPr lang="it-IT" smtClean="0"/>
              <a:t>18/01/25</a:t>
            </a:fld>
            <a:endParaRPr lang="it-IT"/>
          </a:p>
        </p:txBody>
      </p:sp>
      <p:sp>
        <p:nvSpPr>
          <p:cNvPr id="4" name="Segnaposto piè di pagina 3"/>
          <p:cNvSpPr>
            <a:spLocks noGrp="1"/>
          </p:cNvSpPr>
          <p:nvPr>
            <p:ph type="ftr" sz="quarter" idx="11"/>
          </p:nvPr>
        </p:nvSpPr>
        <p:spPr>
          <a:xfrm>
            <a:off x="3124200" y="6356350"/>
            <a:ext cx="2895600" cy="365125"/>
          </a:xfrm>
          <a:prstGeom prst="rect">
            <a:avLst/>
          </a:prstGeom>
        </p:spPr>
        <p:txBody>
          <a:bodyPr/>
          <a:lstStyle/>
          <a:p>
            <a:endParaRPr lang="it-IT"/>
          </a:p>
        </p:txBody>
      </p:sp>
      <p:sp>
        <p:nvSpPr>
          <p:cNvPr id="5" name="Segnaposto numero diapositiva 4"/>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‹N›</a:t>
            </a:fld>
            <a:endParaRPr lang="it-IT"/>
          </a:p>
        </p:txBody>
      </p:sp>
    </p:spTree>
    <p:extLst>
      <p:ext uri="{BB962C8B-B14F-4D97-AF65-F5344CB8AC3E}">
        <p14:creationId xmlns:p14="http://schemas.microsoft.com/office/powerpoint/2010/main" val="34784421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o">
    <p:spTree>
      <p:nvGrpSpPr>
        <p:cNvPr id="1" name=""/>
        <p:cNvGrpSpPr/>
        <p:nvPr/>
      </p:nvGrpSpPr>
      <p:grpSpPr>
        <a:xfrm>
          <a:off x="0" y="0"/>
          <a:ext cx="0" cy="0"/>
          <a:chOff x="0" y="0"/>
          <a:chExt cx="0" cy="0"/>
        </a:xfrm>
      </p:grpSpPr>
      <p:sp>
        <p:nvSpPr>
          <p:cNvPr id="2" name="Segnaposto data 1"/>
          <p:cNvSpPr>
            <a:spLocks noGrp="1"/>
          </p:cNvSpPr>
          <p:nvPr>
            <p:ph type="dt" sz="half" idx="10"/>
          </p:nvPr>
        </p:nvSpPr>
        <p:spPr>
          <a:xfrm>
            <a:off x="457200" y="6356350"/>
            <a:ext cx="2133600" cy="365125"/>
          </a:xfrm>
          <a:prstGeom prst="rect">
            <a:avLst/>
          </a:prstGeom>
        </p:spPr>
        <p:txBody>
          <a:bodyPr/>
          <a:lstStyle/>
          <a:p>
            <a:fld id="{B96E2279-029F-964F-A5B1-8676BDA67CCA}" type="datetimeFigureOut">
              <a:rPr lang="it-IT" smtClean="0"/>
              <a:t>18/01/25</a:t>
            </a:fld>
            <a:endParaRPr lang="it-IT"/>
          </a:p>
        </p:txBody>
      </p:sp>
      <p:sp>
        <p:nvSpPr>
          <p:cNvPr id="3" name="Segnaposto piè di pagina 2"/>
          <p:cNvSpPr>
            <a:spLocks noGrp="1"/>
          </p:cNvSpPr>
          <p:nvPr>
            <p:ph type="ftr" sz="quarter" idx="11"/>
          </p:nvPr>
        </p:nvSpPr>
        <p:spPr>
          <a:xfrm>
            <a:off x="3124200" y="6356350"/>
            <a:ext cx="2895600" cy="365125"/>
          </a:xfrm>
          <a:prstGeom prst="rect">
            <a:avLst/>
          </a:prstGeom>
        </p:spPr>
        <p:txBody>
          <a:bodyPr/>
          <a:lstStyle/>
          <a:p>
            <a:endParaRPr lang="it-IT"/>
          </a:p>
        </p:txBody>
      </p:sp>
      <p:sp>
        <p:nvSpPr>
          <p:cNvPr id="4" name="Segnaposto numero diapositiva 3"/>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‹N›</a:t>
            </a:fld>
            <a:endParaRPr lang="it-IT"/>
          </a:p>
        </p:txBody>
      </p:sp>
    </p:spTree>
    <p:extLst>
      <p:ext uri="{BB962C8B-B14F-4D97-AF65-F5344CB8AC3E}">
        <p14:creationId xmlns:p14="http://schemas.microsoft.com/office/powerpoint/2010/main" val="19259777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457200" y="273050"/>
            <a:ext cx="3008313" cy="1162050"/>
          </a:xfrm>
        </p:spPr>
        <p:txBody>
          <a:bodyPr anchor="b"/>
          <a:lstStyle>
            <a:lvl1pPr algn="l">
              <a:defRPr sz="2000" b="1"/>
            </a:lvl1pPr>
          </a:lstStyle>
          <a:p>
            <a:r>
              <a:rPr lang="it-IT"/>
              <a:t>Fare clic per modificare lo stile del titolo</a:t>
            </a:r>
          </a:p>
        </p:txBody>
      </p:sp>
      <p:sp>
        <p:nvSpPr>
          <p:cNvPr id="3" name="Segnaposto contenuto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stili del testo dello schema</a:t>
            </a:r>
          </a:p>
        </p:txBody>
      </p:sp>
      <p:sp>
        <p:nvSpPr>
          <p:cNvPr id="5" name="Segnaposto data 4"/>
          <p:cNvSpPr>
            <a:spLocks noGrp="1"/>
          </p:cNvSpPr>
          <p:nvPr>
            <p:ph type="dt" sz="half" idx="10"/>
          </p:nvPr>
        </p:nvSpPr>
        <p:spPr>
          <a:xfrm>
            <a:off x="457200" y="6356350"/>
            <a:ext cx="2133600" cy="365125"/>
          </a:xfrm>
          <a:prstGeom prst="rect">
            <a:avLst/>
          </a:prstGeom>
        </p:spPr>
        <p:txBody>
          <a:bodyPr/>
          <a:lstStyle/>
          <a:p>
            <a:fld id="{B96E2279-029F-964F-A5B1-8676BDA67CCA}" type="datetimeFigureOut">
              <a:rPr lang="it-IT" smtClean="0"/>
              <a:t>18/01/25</a:t>
            </a:fld>
            <a:endParaRPr lang="it-IT"/>
          </a:p>
        </p:txBody>
      </p:sp>
      <p:sp>
        <p:nvSpPr>
          <p:cNvPr id="6" name="Segnaposto piè di pagina 5"/>
          <p:cNvSpPr>
            <a:spLocks noGrp="1"/>
          </p:cNvSpPr>
          <p:nvPr>
            <p:ph type="ftr" sz="quarter" idx="11"/>
          </p:nvPr>
        </p:nvSpPr>
        <p:spPr>
          <a:xfrm>
            <a:off x="3124200" y="6356350"/>
            <a:ext cx="2895600" cy="365125"/>
          </a:xfrm>
          <a:prstGeom prst="rect">
            <a:avLst/>
          </a:prstGeom>
        </p:spPr>
        <p:txBody>
          <a:bodyPr/>
          <a:lstStyle/>
          <a:p>
            <a:endParaRPr lang="it-IT"/>
          </a:p>
        </p:txBody>
      </p:sp>
      <p:sp>
        <p:nvSpPr>
          <p:cNvPr id="7" name="Segnaposto numero diapositiva 6"/>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‹N›</a:t>
            </a:fld>
            <a:endParaRPr lang="it-IT"/>
          </a:p>
        </p:txBody>
      </p:sp>
    </p:spTree>
    <p:extLst>
      <p:ext uri="{BB962C8B-B14F-4D97-AF65-F5344CB8AC3E}">
        <p14:creationId xmlns:p14="http://schemas.microsoft.com/office/powerpoint/2010/main" val="38675857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1792288" y="4800600"/>
            <a:ext cx="5486400" cy="566738"/>
          </a:xfrm>
        </p:spPr>
        <p:txBody>
          <a:bodyPr anchor="b"/>
          <a:lstStyle>
            <a:lvl1pPr algn="l">
              <a:defRPr sz="2000" b="1"/>
            </a:lvl1pPr>
          </a:lstStyle>
          <a:p>
            <a:r>
              <a:rPr lang="it-IT"/>
              <a:t>Fare clic per modificare lo stile del titolo</a:t>
            </a:r>
          </a:p>
        </p:txBody>
      </p:sp>
      <p:sp>
        <p:nvSpPr>
          <p:cNvPr id="3" name="Segnaposto immagine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it-IT"/>
              <a:t>Fare clic sull'icona per inserire un'immagine</a:t>
            </a:r>
          </a:p>
        </p:txBody>
      </p:sp>
      <p:sp>
        <p:nvSpPr>
          <p:cNvPr id="4" name="Segnaposto testo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stili del testo dello schema</a:t>
            </a:r>
          </a:p>
        </p:txBody>
      </p:sp>
      <p:sp>
        <p:nvSpPr>
          <p:cNvPr id="5" name="Segnaposto data 4"/>
          <p:cNvSpPr>
            <a:spLocks noGrp="1"/>
          </p:cNvSpPr>
          <p:nvPr>
            <p:ph type="dt" sz="half" idx="10"/>
          </p:nvPr>
        </p:nvSpPr>
        <p:spPr>
          <a:xfrm>
            <a:off x="457200" y="6356350"/>
            <a:ext cx="2133600" cy="365125"/>
          </a:xfrm>
          <a:prstGeom prst="rect">
            <a:avLst/>
          </a:prstGeom>
        </p:spPr>
        <p:txBody>
          <a:bodyPr/>
          <a:lstStyle/>
          <a:p>
            <a:fld id="{B96E2279-029F-964F-A5B1-8676BDA67CCA}" type="datetimeFigureOut">
              <a:rPr lang="it-IT" smtClean="0"/>
              <a:t>18/01/25</a:t>
            </a:fld>
            <a:endParaRPr lang="it-IT"/>
          </a:p>
        </p:txBody>
      </p:sp>
      <p:sp>
        <p:nvSpPr>
          <p:cNvPr id="6" name="Segnaposto piè di pagina 5"/>
          <p:cNvSpPr>
            <a:spLocks noGrp="1"/>
          </p:cNvSpPr>
          <p:nvPr>
            <p:ph type="ftr" sz="quarter" idx="11"/>
          </p:nvPr>
        </p:nvSpPr>
        <p:spPr>
          <a:xfrm>
            <a:off x="3124200" y="6356350"/>
            <a:ext cx="2895600" cy="365125"/>
          </a:xfrm>
          <a:prstGeom prst="rect">
            <a:avLst/>
          </a:prstGeom>
        </p:spPr>
        <p:txBody>
          <a:bodyPr/>
          <a:lstStyle/>
          <a:p>
            <a:endParaRPr lang="it-IT"/>
          </a:p>
        </p:txBody>
      </p:sp>
      <p:sp>
        <p:nvSpPr>
          <p:cNvPr id="7" name="Segnaposto numero diapositiva 6"/>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‹N›</a:t>
            </a:fld>
            <a:endParaRPr lang="it-IT"/>
          </a:p>
        </p:txBody>
      </p:sp>
    </p:spTree>
    <p:extLst>
      <p:ext uri="{BB962C8B-B14F-4D97-AF65-F5344CB8AC3E}">
        <p14:creationId xmlns:p14="http://schemas.microsoft.com/office/powerpoint/2010/main" val="25480638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p:cNvSpPr>
            <a:spLocks noGrp="1"/>
          </p:cNvSpPr>
          <p:nvPr>
            <p:ph type="title"/>
          </p:nvPr>
        </p:nvSpPr>
        <p:spPr>
          <a:xfrm>
            <a:off x="288521" y="139166"/>
            <a:ext cx="8581043" cy="840400"/>
          </a:xfrm>
          <a:prstGeom prst="rect">
            <a:avLst/>
          </a:prstGeom>
        </p:spPr>
        <p:txBody>
          <a:bodyPr vert="horz" lIns="91440" tIns="45720" rIns="91440" bIns="45720" rtlCol="0" anchor="t" anchorCtr="0">
            <a:normAutofit/>
          </a:bodyPr>
          <a:lstStyle/>
          <a:p>
            <a:r>
              <a:rPr lang="it-IT" dirty="0"/>
              <a:t>Fare clic per modificare stile</a:t>
            </a:r>
          </a:p>
        </p:txBody>
      </p:sp>
      <p:sp>
        <p:nvSpPr>
          <p:cNvPr id="3" name="Segnaposto testo 2"/>
          <p:cNvSpPr>
            <a:spLocks noGrp="1"/>
          </p:cNvSpPr>
          <p:nvPr>
            <p:ph type="body" idx="1"/>
          </p:nvPr>
        </p:nvSpPr>
        <p:spPr>
          <a:xfrm>
            <a:off x="457200" y="1600200"/>
            <a:ext cx="8143452" cy="4525963"/>
          </a:xfrm>
          <a:prstGeom prst="rect">
            <a:avLst/>
          </a:prstGeom>
        </p:spPr>
        <p:txBody>
          <a:bodyPr vert="horz" lIns="91440" tIns="45720" rIns="91440" bIns="45720" rtlCol="0">
            <a:normAutofit/>
          </a:bodyPr>
          <a:lstStyle/>
          <a:p>
            <a:pPr lvl="0"/>
            <a:r>
              <a:rPr lang="it-IT" dirty="0"/>
              <a:t>Fare clic per modificare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Tree>
    <p:extLst>
      <p:ext uri="{BB962C8B-B14F-4D97-AF65-F5344CB8AC3E}">
        <p14:creationId xmlns:p14="http://schemas.microsoft.com/office/powerpoint/2010/main" val="111961159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Lst>
  <p:txStyles>
    <p:titleStyle>
      <a:lvl1pPr marL="0" indent="0" algn="l" defTabSz="457200" rtl="0" eaLnBrk="1" latinLnBrk="0" hangingPunct="1">
        <a:spcBef>
          <a:spcPct val="0"/>
        </a:spcBef>
        <a:buNone/>
        <a:defRPr sz="2200" b="1" kern="1200">
          <a:solidFill>
            <a:schemeClr val="bg1"/>
          </a:solidFill>
          <a:latin typeface="Arial"/>
          <a:ea typeface="+mj-ea"/>
          <a:cs typeface="Arial"/>
        </a:defRPr>
      </a:lvl1pPr>
    </p:titleStyle>
    <p:bodyStyle>
      <a:lvl1pPr marL="0" indent="0" algn="l" defTabSz="457200" rtl="0" eaLnBrk="1" latinLnBrk="0" hangingPunct="1">
        <a:spcBef>
          <a:spcPct val="20000"/>
        </a:spcBef>
        <a:buFont typeface="Wingdings" charset="2"/>
        <a:buNone/>
        <a:defRPr sz="220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20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22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2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2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it-IT"/>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17598" b="14682"/>
          <a:stretch/>
        </p:blipFill>
        <p:spPr bwMode="auto">
          <a:xfrm>
            <a:off x="0" y="0"/>
            <a:ext cx="9144000" cy="414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itolo 4"/>
          <p:cNvSpPr>
            <a:spLocks noGrp="1"/>
          </p:cNvSpPr>
          <p:nvPr>
            <p:ph type="ctrTitle" idx="4294967295"/>
          </p:nvPr>
        </p:nvSpPr>
        <p:spPr>
          <a:xfrm>
            <a:off x="641534" y="4149725"/>
            <a:ext cx="7772400" cy="968375"/>
          </a:xfrm>
        </p:spPr>
        <p:txBody>
          <a:bodyPr>
            <a:noAutofit/>
          </a:bodyPr>
          <a:lstStyle/>
          <a:p>
            <a:pPr algn="ctr"/>
            <a:r>
              <a:rPr lang="it-IT" sz="2800" dirty="0"/>
              <a:t>Titolo presentazione</a:t>
            </a:r>
            <a:br>
              <a:rPr lang="it-IT" sz="2800" dirty="0"/>
            </a:br>
            <a:r>
              <a:rPr lang="it-IT" sz="2800" dirty="0"/>
              <a:t>sottotitolo</a:t>
            </a:r>
          </a:p>
        </p:txBody>
      </p:sp>
      <p:sp>
        <p:nvSpPr>
          <p:cNvPr id="11" name="Sottotitolo 10"/>
          <p:cNvSpPr>
            <a:spLocks noGrp="1"/>
          </p:cNvSpPr>
          <p:nvPr>
            <p:ph type="subTitle" idx="4294967295"/>
          </p:nvPr>
        </p:nvSpPr>
        <p:spPr>
          <a:xfrm>
            <a:off x="641534" y="5118100"/>
            <a:ext cx="7772400" cy="1333500"/>
          </a:xfrm>
        </p:spPr>
        <p:txBody>
          <a:bodyPr>
            <a:normAutofit/>
          </a:bodyPr>
          <a:lstStyle/>
          <a:p>
            <a:pPr algn="ctr"/>
            <a:r>
              <a:rPr lang="it-IT" b="1" dirty="0">
                <a:solidFill>
                  <a:schemeClr val="bg1"/>
                </a:solidFill>
              </a:rPr>
              <a:t>Milano, XX mese 20XX</a:t>
            </a:r>
          </a:p>
          <a:p>
            <a:endParaRPr lang="it-IT" dirty="0"/>
          </a:p>
        </p:txBody>
      </p:sp>
      <p:pic>
        <p:nvPicPr>
          <p:cNvPr id="1028" name="Picture 4" descr="Y:\IMMAGINE _COORDINATA_2014\LOGO_UFFICIALE\01_Polimi_centrato\eps\01_Polimi_centrato_COL_negativ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14725" y="1996654"/>
            <a:ext cx="2133600" cy="1573118"/>
          </a:xfrm>
          <a:prstGeom prst="rect">
            <a:avLst/>
          </a:prstGeom>
          <a:noFill/>
          <a:extLst>
            <a:ext uri="{909E8E84-426E-40DD-AFC4-6F175D3DCCD1}">
              <a14:hiddenFill xmlns:a14="http://schemas.microsoft.com/office/drawing/2010/main">
                <a:solidFill>
                  <a:srgbClr val="FFFFFF"/>
                </a:solidFill>
              </a14:hiddenFill>
            </a:ext>
          </a:extLst>
        </p:spPr>
      </p:pic>
      <p:sp>
        <p:nvSpPr>
          <p:cNvPr id="9" name="Rettangolo 8"/>
          <p:cNvSpPr/>
          <p:nvPr/>
        </p:nvSpPr>
        <p:spPr>
          <a:xfrm>
            <a:off x="0" y="3832224"/>
            <a:ext cx="9144000" cy="3025776"/>
          </a:xfrm>
          <a:prstGeom prst="rect">
            <a:avLst/>
          </a:prstGeom>
          <a:solidFill>
            <a:srgbClr val="728F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dirty="0"/>
          </a:p>
        </p:txBody>
      </p:sp>
      <p:grpSp>
        <p:nvGrpSpPr>
          <p:cNvPr id="10" name="Gruppo 9"/>
          <p:cNvGrpSpPr/>
          <p:nvPr/>
        </p:nvGrpSpPr>
        <p:grpSpPr>
          <a:xfrm>
            <a:off x="48007" y="3816351"/>
            <a:ext cx="9036647" cy="180000"/>
            <a:chOff x="1218340" y="275867"/>
            <a:chExt cx="17715122" cy="567843"/>
          </a:xfrm>
        </p:grpSpPr>
        <p:cxnSp>
          <p:nvCxnSpPr>
            <p:cNvPr id="12" name="Connettore 1 11"/>
            <p:cNvCxnSpPr/>
            <p:nvPr userDrawn="1"/>
          </p:nvCxnSpPr>
          <p:spPr>
            <a:xfrm>
              <a:off x="12183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 name="Connettore 1 12"/>
            <p:cNvCxnSpPr/>
            <p:nvPr userDrawn="1"/>
          </p:nvCxnSpPr>
          <p:spPr>
            <a:xfrm>
              <a:off x="13672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 name="Connettore 1 13"/>
            <p:cNvCxnSpPr/>
            <p:nvPr userDrawn="1"/>
          </p:nvCxnSpPr>
          <p:spPr>
            <a:xfrm>
              <a:off x="15160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 name="Connettore 1 14"/>
            <p:cNvCxnSpPr/>
            <p:nvPr userDrawn="1"/>
          </p:nvCxnSpPr>
          <p:spPr>
            <a:xfrm>
              <a:off x="16649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 name="Connettore 1 15"/>
            <p:cNvCxnSpPr/>
            <p:nvPr userDrawn="1"/>
          </p:nvCxnSpPr>
          <p:spPr>
            <a:xfrm>
              <a:off x="18138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 name="Connettore 1 16"/>
            <p:cNvCxnSpPr/>
            <p:nvPr userDrawn="1"/>
          </p:nvCxnSpPr>
          <p:spPr>
            <a:xfrm>
              <a:off x="19626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 name="Connettore 1 17"/>
            <p:cNvCxnSpPr/>
            <p:nvPr userDrawn="1"/>
          </p:nvCxnSpPr>
          <p:spPr>
            <a:xfrm>
              <a:off x="21115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 name="Connettore 1 18"/>
            <p:cNvCxnSpPr/>
            <p:nvPr userDrawn="1"/>
          </p:nvCxnSpPr>
          <p:spPr>
            <a:xfrm>
              <a:off x="22604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 name="Connettore 1 19"/>
            <p:cNvCxnSpPr/>
            <p:nvPr userDrawn="1"/>
          </p:nvCxnSpPr>
          <p:spPr>
            <a:xfrm>
              <a:off x="24092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 name="Connettore 1 20"/>
            <p:cNvCxnSpPr/>
            <p:nvPr userDrawn="1"/>
          </p:nvCxnSpPr>
          <p:spPr>
            <a:xfrm>
              <a:off x="25581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 name="Connettore 1 21"/>
            <p:cNvCxnSpPr/>
            <p:nvPr userDrawn="1"/>
          </p:nvCxnSpPr>
          <p:spPr>
            <a:xfrm>
              <a:off x="27070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 name="Connettore 1 22"/>
            <p:cNvCxnSpPr/>
            <p:nvPr userDrawn="1"/>
          </p:nvCxnSpPr>
          <p:spPr>
            <a:xfrm>
              <a:off x="28558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 name="Connettore 1 23"/>
            <p:cNvCxnSpPr/>
            <p:nvPr userDrawn="1"/>
          </p:nvCxnSpPr>
          <p:spPr>
            <a:xfrm>
              <a:off x="30047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 name="Connettore 1 24"/>
            <p:cNvCxnSpPr/>
            <p:nvPr userDrawn="1"/>
          </p:nvCxnSpPr>
          <p:spPr>
            <a:xfrm>
              <a:off x="31536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 name="Connettore 1 25"/>
            <p:cNvCxnSpPr/>
            <p:nvPr userDrawn="1"/>
          </p:nvCxnSpPr>
          <p:spPr>
            <a:xfrm>
              <a:off x="33024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 name="Connettore 1 26"/>
            <p:cNvCxnSpPr/>
            <p:nvPr userDrawn="1"/>
          </p:nvCxnSpPr>
          <p:spPr>
            <a:xfrm>
              <a:off x="34513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 name="Connettore 1 27"/>
            <p:cNvCxnSpPr/>
            <p:nvPr userDrawn="1"/>
          </p:nvCxnSpPr>
          <p:spPr>
            <a:xfrm>
              <a:off x="36002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9" name="Connettore 1 28"/>
            <p:cNvCxnSpPr/>
            <p:nvPr userDrawn="1"/>
          </p:nvCxnSpPr>
          <p:spPr>
            <a:xfrm>
              <a:off x="37490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0" name="Connettore 1 29"/>
            <p:cNvCxnSpPr/>
            <p:nvPr userDrawn="1"/>
          </p:nvCxnSpPr>
          <p:spPr>
            <a:xfrm>
              <a:off x="38979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1" name="Connettore 1 30"/>
            <p:cNvCxnSpPr/>
            <p:nvPr userDrawn="1"/>
          </p:nvCxnSpPr>
          <p:spPr>
            <a:xfrm>
              <a:off x="404681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2" name="Connettore 1 31"/>
            <p:cNvCxnSpPr/>
            <p:nvPr userDrawn="1"/>
          </p:nvCxnSpPr>
          <p:spPr>
            <a:xfrm>
              <a:off x="419568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3" name="Connettore 1 32"/>
            <p:cNvCxnSpPr/>
            <p:nvPr userDrawn="1"/>
          </p:nvCxnSpPr>
          <p:spPr>
            <a:xfrm>
              <a:off x="434454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4" name="Connettore 1 33"/>
            <p:cNvCxnSpPr/>
            <p:nvPr userDrawn="1"/>
          </p:nvCxnSpPr>
          <p:spPr>
            <a:xfrm>
              <a:off x="449341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5" name="Connettore 1 34"/>
            <p:cNvCxnSpPr/>
            <p:nvPr userDrawn="1"/>
          </p:nvCxnSpPr>
          <p:spPr>
            <a:xfrm>
              <a:off x="464228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6" name="Connettore 1 35"/>
            <p:cNvCxnSpPr/>
            <p:nvPr userDrawn="1"/>
          </p:nvCxnSpPr>
          <p:spPr>
            <a:xfrm>
              <a:off x="479114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7" name="Connettore 1 36"/>
            <p:cNvCxnSpPr/>
            <p:nvPr userDrawn="1"/>
          </p:nvCxnSpPr>
          <p:spPr>
            <a:xfrm>
              <a:off x="494001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8" name="Connettore 1 37"/>
            <p:cNvCxnSpPr/>
            <p:nvPr userDrawn="1"/>
          </p:nvCxnSpPr>
          <p:spPr>
            <a:xfrm>
              <a:off x="508888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9" name="Connettore 1 38"/>
            <p:cNvCxnSpPr/>
            <p:nvPr userDrawn="1"/>
          </p:nvCxnSpPr>
          <p:spPr>
            <a:xfrm>
              <a:off x="523774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0" name="Connettore 1 39"/>
            <p:cNvCxnSpPr/>
            <p:nvPr userDrawn="1"/>
          </p:nvCxnSpPr>
          <p:spPr>
            <a:xfrm>
              <a:off x="538661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1" name="Connettore 1 40"/>
            <p:cNvCxnSpPr/>
            <p:nvPr userDrawn="1"/>
          </p:nvCxnSpPr>
          <p:spPr>
            <a:xfrm>
              <a:off x="553548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2" name="Connettore 1 41"/>
            <p:cNvCxnSpPr/>
            <p:nvPr userDrawn="1"/>
          </p:nvCxnSpPr>
          <p:spPr>
            <a:xfrm>
              <a:off x="568435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3" name="Connettore 1 42"/>
            <p:cNvCxnSpPr/>
            <p:nvPr userDrawn="1"/>
          </p:nvCxnSpPr>
          <p:spPr>
            <a:xfrm>
              <a:off x="583321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4" name="Connettore 1 43"/>
            <p:cNvCxnSpPr/>
            <p:nvPr userDrawn="1"/>
          </p:nvCxnSpPr>
          <p:spPr>
            <a:xfrm>
              <a:off x="598208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5" name="Connettore 1 44"/>
            <p:cNvCxnSpPr/>
            <p:nvPr userDrawn="1"/>
          </p:nvCxnSpPr>
          <p:spPr>
            <a:xfrm>
              <a:off x="613095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6" name="Connettore 1 45"/>
            <p:cNvCxnSpPr/>
            <p:nvPr userDrawn="1"/>
          </p:nvCxnSpPr>
          <p:spPr>
            <a:xfrm>
              <a:off x="627981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7" name="Connettore 1 46"/>
            <p:cNvCxnSpPr/>
            <p:nvPr userDrawn="1"/>
          </p:nvCxnSpPr>
          <p:spPr>
            <a:xfrm>
              <a:off x="642868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8" name="Connettore 1 47"/>
            <p:cNvCxnSpPr/>
            <p:nvPr userDrawn="1"/>
          </p:nvCxnSpPr>
          <p:spPr>
            <a:xfrm>
              <a:off x="657755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9" name="Connettore 1 48"/>
            <p:cNvCxnSpPr/>
            <p:nvPr userDrawn="1"/>
          </p:nvCxnSpPr>
          <p:spPr>
            <a:xfrm>
              <a:off x="672641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0" name="Connettore 1 49"/>
            <p:cNvCxnSpPr/>
            <p:nvPr userDrawn="1"/>
          </p:nvCxnSpPr>
          <p:spPr>
            <a:xfrm>
              <a:off x="687528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1" name="Connettore 1 50"/>
            <p:cNvCxnSpPr/>
            <p:nvPr userDrawn="1"/>
          </p:nvCxnSpPr>
          <p:spPr>
            <a:xfrm>
              <a:off x="702415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2" name="Connettore 1 51"/>
            <p:cNvCxnSpPr/>
            <p:nvPr userDrawn="1"/>
          </p:nvCxnSpPr>
          <p:spPr>
            <a:xfrm>
              <a:off x="717302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3" name="Connettore 1 52"/>
            <p:cNvCxnSpPr/>
            <p:nvPr userDrawn="1"/>
          </p:nvCxnSpPr>
          <p:spPr>
            <a:xfrm>
              <a:off x="732188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4" name="Connettore 1 53"/>
            <p:cNvCxnSpPr/>
            <p:nvPr userDrawn="1"/>
          </p:nvCxnSpPr>
          <p:spPr>
            <a:xfrm>
              <a:off x="747075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5" name="Connettore 1 54"/>
            <p:cNvCxnSpPr/>
            <p:nvPr userDrawn="1"/>
          </p:nvCxnSpPr>
          <p:spPr>
            <a:xfrm>
              <a:off x="761962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6" name="Connettore 1 55"/>
            <p:cNvCxnSpPr/>
            <p:nvPr userDrawn="1"/>
          </p:nvCxnSpPr>
          <p:spPr>
            <a:xfrm>
              <a:off x="776848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7" name="Connettore 1 56"/>
            <p:cNvCxnSpPr/>
            <p:nvPr userDrawn="1"/>
          </p:nvCxnSpPr>
          <p:spPr>
            <a:xfrm>
              <a:off x="791735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8" name="Connettore 1 57"/>
            <p:cNvCxnSpPr/>
            <p:nvPr userDrawn="1"/>
          </p:nvCxnSpPr>
          <p:spPr>
            <a:xfrm>
              <a:off x="806622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9" name="Connettore 1 58"/>
            <p:cNvCxnSpPr/>
            <p:nvPr userDrawn="1"/>
          </p:nvCxnSpPr>
          <p:spPr>
            <a:xfrm>
              <a:off x="821508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0" name="Connettore 1 59"/>
            <p:cNvCxnSpPr/>
            <p:nvPr userDrawn="1"/>
          </p:nvCxnSpPr>
          <p:spPr>
            <a:xfrm>
              <a:off x="836395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1" name="Connettore 1 60"/>
            <p:cNvCxnSpPr/>
            <p:nvPr userDrawn="1"/>
          </p:nvCxnSpPr>
          <p:spPr>
            <a:xfrm>
              <a:off x="851282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2" name="Connettore 1 61"/>
            <p:cNvCxnSpPr/>
            <p:nvPr userDrawn="1"/>
          </p:nvCxnSpPr>
          <p:spPr>
            <a:xfrm>
              <a:off x="866169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3" name="Connettore 1 62"/>
            <p:cNvCxnSpPr/>
            <p:nvPr userDrawn="1"/>
          </p:nvCxnSpPr>
          <p:spPr>
            <a:xfrm>
              <a:off x="881055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4" name="Connettore 1 63"/>
            <p:cNvCxnSpPr/>
            <p:nvPr userDrawn="1"/>
          </p:nvCxnSpPr>
          <p:spPr>
            <a:xfrm>
              <a:off x="895942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5" name="Connettore 1 64"/>
            <p:cNvCxnSpPr/>
            <p:nvPr userDrawn="1"/>
          </p:nvCxnSpPr>
          <p:spPr>
            <a:xfrm>
              <a:off x="910829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6" name="Connettore 1 65"/>
            <p:cNvCxnSpPr/>
            <p:nvPr userDrawn="1"/>
          </p:nvCxnSpPr>
          <p:spPr>
            <a:xfrm>
              <a:off x="925715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7" name="Connettore 1 66"/>
            <p:cNvCxnSpPr/>
            <p:nvPr userDrawn="1"/>
          </p:nvCxnSpPr>
          <p:spPr>
            <a:xfrm>
              <a:off x="940602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8" name="Connettore 1 67"/>
            <p:cNvCxnSpPr/>
            <p:nvPr userDrawn="1"/>
          </p:nvCxnSpPr>
          <p:spPr>
            <a:xfrm>
              <a:off x="955489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9" name="Connettore 1 68"/>
            <p:cNvCxnSpPr/>
            <p:nvPr userDrawn="1"/>
          </p:nvCxnSpPr>
          <p:spPr>
            <a:xfrm>
              <a:off x="970375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0" name="Connettore 1 69"/>
            <p:cNvCxnSpPr/>
            <p:nvPr userDrawn="1"/>
          </p:nvCxnSpPr>
          <p:spPr>
            <a:xfrm>
              <a:off x="985262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1" name="Connettore 1 70"/>
            <p:cNvCxnSpPr/>
            <p:nvPr userDrawn="1"/>
          </p:nvCxnSpPr>
          <p:spPr>
            <a:xfrm>
              <a:off x="1000149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2" name="Connettore 1 71"/>
            <p:cNvCxnSpPr/>
            <p:nvPr userDrawn="1"/>
          </p:nvCxnSpPr>
          <p:spPr>
            <a:xfrm>
              <a:off x="1015036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3" name="Connettore 1 72"/>
            <p:cNvCxnSpPr/>
            <p:nvPr userDrawn="1"/>
          </p:nvCxnSpPr>
          <p:spPr>
            <a:xfrm>
              <a:off x="1029922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4" name="Connettore 1 73"/>
            <p:cNvCxnSpPr/>
            <p:nvPr userDrawn="1"/>
          </p:nvCxnSpPr>
          <p:spPr>
            <a:xfrm>
              <a:off x="1044809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5" name="Connettore 1 74"/>
            <p:cNvCxnSpPr/>
            <p:nvPr userDrawn="1"/>
          </p:nvCxnSpPr>
          <p:spPr>
            <a:xfrm>
              <a:off x="1059696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6" name="Connettore 1 75"/>
            <p:cNvCxnSpPr/>
            <p:nvPr userDrawn="1"/>
          </p:nvCxnSpPr>
          <p:spPr>
            <a:xfrm>
              <a:off x="1074582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7" name="Connettore 1 76"/>
            <p:cNvCxnSpPr/>
            <p:nvPr userDrawn="1"/>
          </p:nvCxnSpPr>
          <p:spPr>
            <a:xfrm>
              <a:off x="1089469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8" name="Connettore 1 77"/>
            <p:cNvCxnSpPr/>
            <p:nvPr userDrawn="1"/>
          </p:nvCxnSpPr>
          <p:spPr>
            <a:xfrm>
              <a:off x="110435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9" name="Connettore 1 78"/>
            <p:cNvCxnSpPr/>
            <p:nvPr userDrawn="1"/>
          </p:nvCxnSpPr>
          <p:spPr>
            <a:xfrm>
              <a:off x="1119242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0" name="Connettore 1 79"/>
            <p:cNvCxnSpPr/>
            <p:nvPr userDrawn="1"/>
          </p:nvCxnSpPr>
          <p:spPr>
            <a:xfrm>
              <a:off x="1134129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1" name="Connettore 1 80"/>
            <p:cNvCxnSpPr/>
            <p:nvPr userDrawn="1"/>
          </p:nvCxnSpPr>
          <p:spPr>
            <a:xfrm>
              <a:off x="1149016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2" name="Connettore 1 81"/>
            <p:cNvCxnSpPr/>
            <p:nvPr userDrawn="1"/>
          </p:nvCxnSpPr>
          <p:spPr>
            <a:xfrm>
              <a:off x="1163903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3" name="Connettore 1 82"/>
            <p:cNvCxnSpPr/>
            <p:nvPr userDrawn="1"/>
          </p:nvCxnSpPr>
          <p:spPr>
            <a:xfrm>
              <a:off x="1178789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4" name="Connettore 1 83"/>
            <p:cNvCxnSpPr/>
            <p:nvPr userDrawn="1"/>
          </p:nvCxnSpPr>
          <p:spPr>
            <a:xfrm>
              <a:off x="1193676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5" name="Connettore 1 84"/>
            <p:cNvCxnSpPr/>
            <p:nvPr userDrawn="1"/>
          </p:nvCxnSpPr>
          <p:spPr>
            <a:xfrm>
              <a:off x="1208563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6" name="Connettore 1 85"/>
            <p:cNvCxnSpPr/>
            <p:nvPr userDrawn="1"/>
          </p:nvCxnSpPr>
          <p:spPr>
            <a:xfrm>
              <a:off x="1223449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7" name="Connettore 1 86"/>
            <p:cNvCxnSpPr/>
            <p:nvPr userDrawn="1"/>
          </p:nvCxnSpPr>
          <p:spPr>
            <a:xfrm>
              <a:off x="1238336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8" name="Connettore 1 87"/>
            <p:cNvCxnSpPr/>
            <p:nvPr userDrawn="1"/>
          </p:nvCxnSpPr>
          <p:spPr>
            <a:xfrm>
              <a:off x="1253223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9" name="Connettore 1 88"/>
            <p:cNvCxnSpPr/>
            <p:nvPr userDrawn="1"/>
          </p:nvCxnSpPr>
          <p:spPr>
            <a:xfrm>
              <a:off x="1268109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0" name="Connettore 1 89"/>
            <p:cNvCxnSpPr/>
            <p:nvPr userDrawn="1"/>
          </p:nvCxnSpPr>
          <p:spPr>
            <a:xfrm>
              <a:off x="1282996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1" name="Connettore 1 90"/>
            <p:cNvCxnSpPr/>
            <p:nvPr userDrawn="1"/>
          </p:nvCxnSpPr>
          <p:spPr>
            <a:xfrm>
              <a:off x="1297883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2" name="Connettore 1 91"/>
            <p:cNvCxnSpPr/>
            <p:nvPr userDrawn="1"/>
          </p:nvCxnSpPr>
          <p:spPr>
            <a:xfrm>
              <a:off x="1312770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3" name="Connettore 1 92"/>
            <p:cNvCxnSpPr/>
            <p:nvPr userDrawn="1"/>
          </p:nvCxnSpPr>
          <p:spPr>
            <a:xfrm>
              <a:off x="1327656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4" name="Connettore 1 93"/>
            <p:cNvCxnSpPr/>
            <p:nvPr userDrawn="1"/>
          </p:nvCxnSpPr>
          <p:spPr>
            <a:xfrm>
              <a:off x="1342543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5" name="Connettore 1 94"/>
            <p:cNvCxnSpPr/>
            <p:nvPr userDrawn="1"/>
          </p:nvCxnSpPr>
          <p:spPr>
            <a:xfrm>
              <a:off x="1357430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6" name="Connettore 1 95"/>
            <p:cNvCxnSpPr/>
            <p:nvPr userDrawn="1"/>
          </p:nvCxnSpPr>
          <p:spPr>
            <a:xfrm>
              <a:off x="1372316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7" name="Connettore 1 96"/>
            <p:cNvCxnSpPr/>
            <p:nvPr userDrawn="1"/>
          </p:nvCxnSpPr>
          <p:spPr>
            <a:xfrm>
              <a:off x="1387203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8" name="Connettore 1 97"/>
            <p:cNvCxnSpPr/>
            <p:nvPr userDrawn="1"/>
          </p:nvCxnSpPr>
          <p:spPr>
            <a:xfrm>
              <a:off x="1402090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9" name="Connettore 1 98"/>
            <p:cNvCxnSpPr/>
            <p:nvPr userDrawn="1"/>
          </p:nvCxnSpPr>
          <p:spPr>
            <a:xfrm>
              <a:off x="1416976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0" name="Connettore 1 99"/>
            <p:cNvCxnSpPr/>
            <p:nvPr userDrawn="1"/>
          </p:nvCxnSpPr>
          <p:spPr>
            <a:xfrm>
              <a:off x="1431863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1" name="Connettore 1 100"/>
            <p:cNvCxnSpPr/>
            <p:nvPr userDrawn="1"/>
          </p:nvCxnSpPr>
          <p:spPr>
            <a:xfrm>
              <a:off x="1446750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2" name="Connettore 1 101"/>
            <p:cNvCxnSpPr/>
            <p:nvPr userDrawn="1"/>
          </p:nvCxnSpPr>
          <p:spPr>
            <a:xfrm>
              <a:off x="1461637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3" name="Connettore 1 102"/>
            <p:cNvCxnSpPr/>
            <p:nvPr userDrawn="1"/>
          </p:nvCxnSpPr>
          <p:spPr>
            <a:xfrm>
              <a:off x="1476523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4" name="Connettore 1 103"/>
            <p:cNvCxnSpPr/>
            <p:nvPr userDrawn="1"/>
          </p:nvCxnSpPr>
          <p:spPr>
            <a:xfrm>
              <a:off x="1491410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5" name="Connettore 1 104"/>
            <p:cNvCxnSpPr/>
            <p:nvPr userDrawn="1"/>
          </p:nvCxnSpPr>
          <p:spPr>
            <a:xfrm>
              <a:off x="1506297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6" name="Connettore 1 105"/>
            <p:cNvCxnSpPr/>
            <p:nvPr userDrawn="1"/>
          </p:nvCxnSpPr>
          <p:spPr>
            <a:xfrm>
              <a:off x="1521183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7" name="Connettore 1 106"/>
            <p:cNvCxnSpPr/>
            <p:nvPr userDrawn="1"/>
          </p:nvCxnSpPr>
          <p:spPr>
            <a:xfrm>
              <a:off x="1536070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8" name="Connettore 1 107"/>
            <p:cNvCxnSpPr/>
            <p:nvPr userDrawn="1"/>
          </p:nvCxnSpPr>
          <p:spPr>
            <a:xfrm>
              <a:off x="1550957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9" name="Connettore 1 108"/>
            <p:cNvCxnSpPr/>
            <p:nvPr userDrawn="1"/>
          </p:nvCxnSpPr>
          <p:spPr>
            <a:xfrm>
              <a:off x="1565843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0" name="Connettore 1 109"/>
            <p:cNvCxnSpPr/>
            <p:nvPr userDrawn="1"/>
          </p:nvCxnSpPr>
          <p:spPr>
            <a:xfrm>
              <a:off x="1580730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1" name="Connettore 1 110"/>
            <p:cNvCxnSpPr/>
            <p:nvPr userDrawn="1"/>
          </p:nvCxnSpPr>
          <p:spPr>
            <a:xfrm>
              <a:off x="1595617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2" name="Connettore 1 111"/>
            <p:cNvCxnSpPr/>
            <p:nvPr userDrawn="1"/>
          </p:nvCxnSpPr>
          <p:spPr>
            <a:xfrm>
              <a:off x="161050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3" name="Connettore 1 112"/>
            <p:cNvCxnSpPr/>
            <p:nvPr userDrawn="1"/>
          </p:nvCxnSpPr>
          <p:spPr>
            <a:xfrm>
              <a:off x="162539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4" name="Connettore 1 113"/>
            <p:cNvCxnSpPr/>
            <p:nvPr userDrawn="1"/>
          </p:nvCxnSpPr>
          <p:spPr>
            <a:xfrm>
              <a:off x="164027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5" name="Connettore 1 114"/>
            <p:cNvCxnSpPr/>
            <p:nvPr userDrawn="1"/>
          </p:nvCxnSpPr>
          <p:spPr>
            <a:xfrm>
              <a:off x="165516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6" name="Connettore 1 115"/>
            <p:cNvCxnSpPr/>
            <p:nvPr userDrawn="1"/>
          </p:nvCxnSpPr>
          <p:spPr>
            <a:xfrm>
              <a:off x="167005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7" name="Connettore 1 116"/>
            <p:cNvCxnSpPr/>
            <p:nvPr userDrawn="1"/>
          </p:nvCxnSpPr>
          <p:spPr>
            <a:xfrm>
              <a:off x="168493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8" name="Connettore 1 117"/>
            <p:cNvCxnSpPr/>
            <p:nvPr userDrawn="1"/>
          </p:nvCxnSpPr>
          <p:spPr>
            <a:xfrm>
              <a:off x="169982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9" name="Connettore 1 118"/>
            <p:cNvCxnSpPr/>
            <p:nvPr userDrawn="1"/>
          </p:nvCxnSpPr>
          <p:spPr>
            <a:xfrm>
              <a:off x="171471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0" name="Connettore 1 119"/>
            <p:cNvCxnSpPr/>
            <p:nvPr userDrawn="1"/>
          </p:nvCxnSpPr>
          <p:spPr>
            <a:xfrm>
              <a:off x="172959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1" name="Connettore 1 120"/>
            <p:cNvCxnSpPr/>
            <p:nvPr userDrawn="1"/>
          </p:nvCxnSpPr>
          <p:spPr>
            <a:xfrm>
              <a:off x="174448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2" name="Connettore 1 121"/>
            <p:cNvCxnSpPr/>
            <p:nvPr userDrawn="1"/>
          </p:nvCxnSpPr>
          <p:spPr>
            <a:xfrm>
              <a:off x="175937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3" name="Connettore 1 122"/>
            <p:cNvCxnSpPr/>
            <p:nvPr userDrawn="1"/>
          </p:nvCxnSpPr>
          <p:spPr>
            <a:xfrm>
              <a:off x="177425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4" name="Connettore 1 123"/>
            <p:cNvCxnSpPr/>
            <p:nvPr userDrawn="1"/>
          </p:nvCxnSpPr>
          <p:spPr>
            <a:xfrm>
              <a:off x="178914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5" name="Connettore 1 124"/>
            <p:cNvCxnSpPr/>
            <p:nvPr userDrawn="1"/>
          </p:nvCxnSpPr>
          <p:spPr>
            <a:xfrm>
              <a:off x="180403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6" name="Connettore 1 125"/>
            <p:cNvCxnSpPr/>
            <p:nvPr userDrawn="1"/>
          </p:nvCxnSpPr>
          <p:spPr>
            <a:xfrm>
              <a:off x="181891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7" name="Connettore 1 126"/>
            <p:cNvCxnSpPr/>
            <p:nvPr userDrawn="1"/>
          </p:nvCxnSpPr>
          <p:spPr>
            <a:xfrm>
              <a:off x="183380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8" name="Connettore 1 127"/>
            <p:cNvCxnSpPr/>
            <p:nvPr userDrawn="1"/>
          </p:nvCxnSpPr>
          <p:spPr>
            <a:xfrm>
              <a:off x="184869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9" name="Connettore 1 128"/>
            <p:cNvCxnSpPr/>
            <p:nvPr userDrawn="1"/>
          </p:nvCxnSpPr>
          <p:spPr>
            <a:xfrm>
              <a:off x="186357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0" name="Connettore 1 129"/>
            <p:cNvCxnSpPr/>
            <p:nvPr userDrawn="1"/>
          </p:nvCxnSpPr>
          <p:spPr>
            <a:xfrm>
              <a:off x="187846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1" name="Connettore 1 130"/>
            <p:cNvCxnSpPr/>
            <p:nvPr userDrawn="1"/>
          </p:nvCxnSpPr>
          <p:spPr>
            <a:xfrm>
              <a:off x="189334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grpSp>
      <p:sp>
        <p:nvSpPr>
          <p:cNvPr id="132" name="Titolo 1"/>
          <p:cNvSpPr txBox="1">
            <a:spLocks/>
          </p:cNvSpPr>
          <p:nvPr/>
        </p:nvSpPr>
        <p:spPr>
          <a:xfrm>
            <a:off x="432786" y="4507515"/>
            <a:ext cx="7911565" cy="968375"/>
          </a:xfrm>
          <a:prstGeom prst="rect">
            <a:avLst/>
          </a:prstGeom>
        </p:spPr>
        <p:txBody>
          <a:bodyPr>
            <a:normAutofit/>
          </a:bodyPr>
          <a:lstStyle>
            <a:lvl1pPr marL="0" indent="0" algn="l" defTabSz="457200" rtl="0" eaLnBrk="1" latinLnBrk="0" hangingPunct="1">
              <a:spcBef>
                <a:spcPct val="0"/>
              </a:spcBef>
              <a:buNone/>
              <a:defRPr sz="3600" b="1" kern="1200">
                <a:solidFill>
                  <a:schemeClr val="bg1"/>
                </a:solidFill>
                <a:latin typeface="Arial"/>
                <a:ea typeface="+mj-ea"/>
                <a:cs typeface="Arial"/>
              </a:defRPr>
            </a:lvl1pPr>
          </a:lstStyle>
          <a:p>
            <a:r>
              <a:rPr lang="it-IT" dirty="0"/>
              <a:t>Information Theory Project</a:t>
            </a:r>
          </a:p>
          <a:p>
            <a:endParaRPr lang="it-IT" dirty="0"/>
          </a:p>
        </p:txBody>
      </p:sp>
      <p:sp>
        <p:nvSpPr>
          <p:cNvPr id="2" name="Sottotitolo 2">
            <a:extLst>
              <a:ext uri="{FF2B5EF4-FFF2-40B4-BE49-F238E27FC236}">
                <a16:creationId xmlns:a16="http://schemas.microsoft.com/office/drawing/2014/main" id="{09A7506E-1A38-A506-5CEF-F9670D476FE1}"/>
              </a:ext>
            </a:extLst>
          </p:cNvPr>
          <p:cNvSpPr txBox="1">
            <a:spLocks/>
          </p:cNvSpPr>
          <p:nvPr/>
        </p:nvSpPr>
        <p:spPr>
          <a:xfrm>
            <a:off x="502369" y="6016272"/>
            <a:ext cx="7772400" cy="453570"/>
          </a:xfrm>
          <a:prstGeom prst="rect">
            <a:avLst/>
          </a:prstGeom>
        </p:spPr>
        <p:txBody>
          <a:bodyPr/>
          <a:lstStyle>
            <a:lvl1pPr marL="0" indent="0" algn="l" defTabSz="457200" rtl="0" eaLnBrk="1" latinLnBrk="0" hangingPunct="1">
              <a:spcBef>
                <a:spcPct val="20000"/>
              </a:spcBef>
              <a:buFont typeface="Wingdings" charset="2"/>
              <a:buNone/>
              <a:defRPr sz="2200" kern="1200">
                <a:solidFill>
                  <a:schemeClr val="tx1">
                    <a:tint val="75000"/>
                  </a:schemeClr>
                </a:solidFill>
                <a:latin typeface="Arial"/>
                <a:ea typeface="+mn-ea"/>
                <a:cs typeface="Arial"/>
              </a:defRPr>
            </a:lvl1pPr>
            <a:lvl2pPr marL="457200" indent="0" algn="ctr" defTabSz="457200" rtl="0" eaLnBrk="1" latinLnBrk="0" hangingPunct="1">
              <a:spcBef>
                <a:spcPct val="20000"/>
              </a:spcBef>
              <a:buFont typeface="Arial"/>
              <a:buNone/>
              <a:defRPr sz="2200" kern="1200">
                <a:solidFill>
                  <a:schemeClr val="tx1">
                    <a:tint val="75000"/>
                  </a:schemeClr>
                </a:solidFill>
                <a:latin typeface="Arial"/>
                <a:ea typeface="+mn-ea"/>
                <a:cs typeface="Arial"/>
              </a:defRPr>
            </a:lvl2pPr>
            <a:lvl3pPr marL="914400" indent="0" algn="ctr" defTabSz="457200" rtl="0" eaLnBrk="1" latinLnBrk="0" hangingPunct="1">
              <a:spcBef>
                <a:spcPct val="20000"/>
              </a:spcBef>
              <a:buFont typeface="Arial"/>
              <a:buNone/>
              <a:defRPr sz="2200" kern="1200">
                <a:solidFill>
                  <a:schemeClr val="tx1">
                    <a:tint val="75000"/>
                  </a:schemeClr>
                </a:solidFill>
                <a:latin typeface="Arial"/>
                <a:ea typeface="+mn-ea"/>
                <a:cs typeface="Arial"/>
              </a:defRPr>
            </a:lvl3pPr>
            <a:lvl4pPr marL="1371600" indent="0" algn="ctr" defTabSz="457200" rtl="0" eaLnBrk="1" latinLnBrk="0" hangingPunct="1">
              <a:spcBef>
                <a:spcPct val="20000"/>
              </a:spcBef>
              <a:buFont typeface="Arial"/>
              <a:buNone/>
              <a:defRPr sz="2200" kern="1200">
                <a:solidFill>
                  <a:schemeClr val="tx1">
                    <a:tint val="75000"/>
                  </a:schemeClr>
                </a:solidFill>
                <a:latin typeface="Arial"/>
                <a:ea typeface="+mn-ea"/>
                <a:cs typeface="Arial"/>
              </a:defRPr>
            </a:lvl4pPr>
            <a:lvl5pPr marL="1828800" indent="0" algn="ctr" defTabSz="457200" rtl="0" eaLnBrk="1" latinLnBrk="0" hangingPunct="1">
              <a:spcBef>
                <a:spcPct val="20000"/>
              </a:spcBef>
              <a:buFont typeface="Arial"/>
              <a:buNone/>
              <a:defRPr sz="2200" kern="1200">
                <a:solidFill>
                  <a:schemeClr val="tx1">
                    <a:tint val="75000"/>
                  </a:schemeClr>
                </a:solidFill>
                <a:latin typeface="Arial"/>
                <a:ea typeface="+mn-ea"/>
                <a:cs typeface="Arial"/>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it-IT" sz="2000" dirty="0">
                <a:solidFill>
                  <a:schemeClr val="bg1"/>
                </a:solidFill>
              </a:rPr>
              <a:t>Roberto </a:t>
            </a:r>
            <a:r>
              <a:rPr lang="it-IT" sz="2000" dirty="0" err="1">
                <a:solidFill>
                  <a:schemeClr val="bg1"/>
                </a:solidFill>
              </a:rPr>
              <a:t>Scardia</a:t>
            </a:r>
            <a:r>
              <a:rPr lang="it-IT" sz="2000">
                <a:solidFill>
                  <a:schemeClr val="bg1"/>
                </a:solidFill>
              </a:rPr>
              <a:t>, Gabriele Lecce</a:t>
            </a:r>
          </a:p>
          <a:p>
            <a:endParaRPr lang="it-IT" sz="2000">
              <a:solidFill>
                <a:schemeClr val="bg1"/>
              </a:solidFill>
            </a:endParaRPr>
          </a:p>
          <a:p>
            <a:r>
              <a:rPr lang="it-IT" sz="1800">
                <a:solidFill>
                  <a:schemeClr val="bg1"/>
                </a:solidFill>
              </a:rPr>
              <a:t>	</a:t>
            </a:r>
          </a:p>
        </p:txBody>
      </p:sp>
    </p:spTree>
    <p:extLst>
      <p:ext uri="{BB962C8B-B14F-4D97-AF65-F5344CB8AC3E}">
        <p14:creationId xmlns:p14="http://schemas.microsoft.com/office/powerpoint/2010/main" val="7127644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5C387F9-846F-E516-7E7E-9CBB07FAFB81}"/>
              </a:ext>
            </a:extLst>
          </p:cNvPr>
          <p:cNvSpPr>
            <a:spLocks noGrp="1"/>
          </p:cNvSpPr>
          <p:nvPr>
            <p:ph type="title"/>
          </p:nvPr>
        </p:nvSpPr>
        <p:spPr/>
        <p:txBody>
          <a:bodyPr/>
          <a:lstStyle/>
          <a:p>
            <a:endParaRPr lang="it-IT"/>
          </a:p>
        </p:txBody>
      </p:sp>
      <p:sp>
        <p:nvSpPr>
          <p:cNvPr id="4" name="CasellaDiTesto 3">
            <a:extLst>
              <a:ext uri="{FF2B5EF4-FFF2-40B4-BE49-F238E27FC236}">
                <a16:creationId xmlns:a16="http://schemas.microsoft.com/office/drawing/2014/main" id="{7496BCD6-1218-E6C2-E642-CA399B42E4F3}"/>
              </a:ext>
            </a:extLst>
          </p:cNvPr>
          <p:cNvSpPr txBox="1"/>
          <p:nvPr/>
        </p:nvSpPr>
        <p:spPr>
          <a:xfrm>
            <a:off x="576408" y="1740685"/>
            <a:ext cx="8005268" cy="1754326"/>
          </a:xfrm>
          <a:prstGeom prst="rect">
            <a:avLst/>
          </a:prstGeom>
          <a:noFill/>
        </p:spPr>
        <p:txBody>
          <a:bodyPr wrap="square" rtlCol="0">
            <a:spAutoFit/>
          </a:bodyPr>
          <a:lstStyle/>
          <a:p>
            <a:r>
              <a:rPr lang="it-IT"/>
              <a:t>To simplify the analysis of the protocol in terms of key extraction, information rate and QBER, it's convenient to use a discrete modulation of coherent states, whose constallation is shaped on a Gaussian distribution (following the work of Roumestan et al.)</a:t>
            </a:r>
          </a:p>
          <a:p>
            <a:endParaRPr lang="it-IT"/>
          </a:p>
          <a:p>
            <a:r>
              <a:rPr lang="it-IT"/>
              <a:t>Shot noise, phase noise and dispersion…</a:t>
            </a:r>
          </a:p>
        </p:txBody>
      </p:sp>
    </p:spTree>
    <p:extLst>
      <p:ext uri="{BB962C8B-B14F-4D97-AF65-F5344CB8AC3E}">
        <p14:creationId xmlns:p14="http://schemas.microsoft.com/office/powerpoint/2010/main" val="26822484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121FE4E-4233-BCF6-453E-4C9941BA1A99}"/>
              </a:ext>
            </a:extLst>
          </p:cNvPr>
          <p:cNvSpPr>
            <a:spLocks noGrp="1"/>
          </p:cNvSpPr>
          <p:nvPr>
            <p:ph type="title"/>
          </p:nvPr>
        </p:nvSpPr>
        <p:spPr/>
        <p:txBody>
          <a:bodyPr/>
          <a:lstStyle/>
          <a:p>
            <a:endParaRPr lang="it-IT"/>
          </a:p>
        </p:txBody>
      </p:sp>
      <p:sp>
        <p:nvSpPr>
          <p:cNvPr id="3" name="Segnaposto contenuto 2">
            <a:extLst>
              <a:ext uri="{FF2B5EF4-FFF2-40B4-BE49-F238E27FC236}">
                <a16:creationId xmlns:a16="http://schemas.microsoft.com/office/drawing/2014/main" id="{E39AA220-9819-7B6F-E9E9-F14898AF0A33}"/>
              </a:ext>
            </a:extLst>
          </p:cNvPr>
          <p:cNvSpPr>
            <a:spLocks noGrp="1"/>
          </p:cNvSpPr>
          <p:nvPr>
            <p:ph idx="1"/>
          </p:nvPr>
        </p:nvSpPr>
        <p:spPr/>
        <p:txBody>
          <a:bodyPr/>
          <a:lstStyle/>
          <a:p>
            <a:endParaRPr lang="it-IT"/>
          </a:p>
        </p:txBody>
      </p:sp>
    </p:spTree>
    <p:extLst>
      <p:ext uri="{BB962C8B-B14F-4D97-AF65-F5344CB8AC3E}">
        <p14:creationId xmlns:p14="http://schemas.microsoft.com/office/powerpoint/2010/main" val="18394386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30739F5-4C03-2CCD-8EEB-BF401A16E1FB}"/>
              </a:ext>
            </a:extLst>
          </p:cNvPr>
          <p:cNvSpPr>
            <a:spLocks noGrp="1"/>
          </p:cNvSpPr>
          <p:nvPr>
            <p:ph type="title"/>
          </p:nvPr>
        </p:nvSpPr>
        <p:spPr/>
        <p:txBody>
          <a:bodyPr/>
          <a:lstStyle/>
          <a:p>
            <a:endParaRPr lang="it-IT"/>
          </a:p>
        </p:txBody>
      </p:sp>
      <p:sp>
        <p:nvSpPr>
          <p:cNvPr id="3" name="Segnaposto contenuto 2">
            <a:extLst>
              <a:ext uri="{FF2B5EF4-FFF2-40B4-BE49-F238E27FC236}">
                <a16:creationId xmlns:a16="http://schemas.microsoft.com/office/drawing/2014/main" id="{9A5B2766-9326-9DF8-820B-03C708C2B31E}"/>
              </a:ext>
            </a:extLst>
          </p:cNvPr>
          <p:cNvSpPr>
            <a:spLocks noGrp="1"/>
          </p:cNvSpPr>
          <p:nvPr>
            <p:ph idx="1"/>
          </p:nvPr>
        </p:nvSpPr>
        <p:spPr/>
        <p:txBody>
          <a:bodyPr/>
          <a:lstStyle/>
          <a:p>
            <a:endParaRPr lang="it-IT"/>
          </a:p>
        </p:txBody>
      </p:sp>
    </p:spTree>
    <p:extLst>
      <p:ext uri="{BB962C8B-B14F-4D97-AF65-F5344CB8AC3E}">
        <p14:creationId xmlns:p14="http://schemas.microsoft.com/office/powerpoint/2010/main" val="34578878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18B0424-541F-B305-F6FC-4B4A42C11DDF}"/>
              </a:ext>
            </a:extLst>
          </p:cNvPr>
          <p:cNvSpPr>
            <a:spLocks noGrp="1"/>
          </p:cNvSpPr>
          <p:nvPr>
            <p:ph type="title"/>
          </p:nvPr>
        </p:nvSpPr>
        <p:spPr>
          <a:xfrm>
            <a:off x="562957" y="280681"/>
            <a:ext cx="8581043" cy="840400"/>
          </a:xfrm>
        </p:spPr>
        <p:txBody>
          <a:bodyPr>
            <a:normAutofit/>
          </a:bodyPr>
          <a:lstStyle/>
          <a:p>
            <a:r>
              <a:rPr lang="it-IT" sz="2800" err="1"/>
              <a:t>Table</a:t>
            </a:r>
            <a:r>
              <a:rPr lang="it-IT" sz="2800"/>
              <a:t> of </a:t>
            </a:r>
            <a:r>
              <a:rPr lang="it-IT" sz="2800" err="1"/>
              <a:t>contents</a:t>
            </a:r>
            <a:endParaRPr lang="it-IT" sz="2800"/>
          </a:p>
        </p:txBody>
      </p:sp>
      <p:sp>
        <p:nvSpPr>
          <p:cNvPr id="5" name="CasellaDiTesto 4">
            <a:extLst>
              <a:ext uri="{FF2B5EF4-FFF2-40B4-BE49-F238E27FC236}">
                <a16:creationId xmlns:a16="http://schemas.microsoft.com/office/drawing/2014/main" id="{B456E560-76E9-5CE3-49BC-7A8EFCB1D160}"/>
              </a:ext>
            </a:extLst>
          </p:cNvPr>
          <p:cNvSpPr txBox="1"/>
          <p:nvPr/>
        </p:nvSpPr>
        <p:spPr>
          <a:xfrm>
            <a:off x="562957" y="1560912"/>
            <a:ext cx="7957563" cy="1631216"/>
          </a:xfrm>
          <a:prstGeom prst="rect">
            <a:avLst/>
          </a:prstGeom>
          <a:noFill/>
        </p:spPr>
        <p:txBody>
          <a:bodyPr wrap="none" rtlCol="0">
            <a:spAutoFit/>
          </a:bodyPr>
          <a:lstStyle/>
          <a:p>
            <a:endParaRPr lang="it-IT" sz="2000"/>
          </a:p>
          <a:p>
            <a:pPr marL="285750" indent="-285750">
              <a:buFont typeface="Arial" panose="020B0604020202020204" pitchFamily="34" charset="0"/>
              <a:buChar char="•"/>
            </a:pPr>
            <a:r>
              <a:rPr lang="it-IT" sz="2000"/>
              <a:t>Channel models of DV-QKD </a:t>
            </a:r>
            <a:r>
              <a:rPr lang="it-IT" sz="2000" err="1"/>
              <a:t>protocols</a:t>
            </a:r>
            <a:r>
              <a:rPr lang="it-IT" sz="2000"/>
              <a:t> </a:t>
            </a:r>
            <a:r>
              <a:rPr lang="it-IT" sz="2000" err="1"/>
              <a:t>without</a:t>
            </a:r>
            <a:r>
              <a:rPr lang="it-IT" sz="2000"/>
              <a:t> </a:t>
            </a:r>
            <a:r>
              <a:rPr lang="it-IT" sz="2000" err="1"/>
              <a:t>eavesdropping</a:t>
            </a:r>
            <a:endParaRPr lang="it-IT" sz="2000"/>
          </a:p>
          <a:p>
            <a:pPr marL="285750" indent="-285750">
              <a:buFont typeface="Arial" panose="020B0604020202020204" pitchFamily="34" charset="0"/>
              <a:buChar char="•"/>
            </a:pPr>
            <a:r>
              <a:rPr lang="it-IT" sz="2000"/>
              <a:t>Channel models of DV-QKD </a:t>
            </a:r>
            <a:r>
              <a:rPr lang="it-IT" sz="2000" err="1"/>
              <a:t>protocols</a:t>
            </a:r>
            <a:r>
              <a:rPr lang="it-IT" sz="2000"/>
              <a:t> in case of </a:t>
            </a:r>
            <a:r>
              <a:rPr lang="it-IT" sz="2000" err="1"/>
              <a:t>intercept-resend</a:t>
            </a:r>
            <a:r>
              <a:rPr lang="it-IT" sz="2000"/>
              <a:t> </a:t>
            </a:r>
            <a:r>
              <a:rPr lang="it-IT" sz="2000" err="1"/>
              <a:t>attacks</a:t>
            </a:r>
            <a:endParaRPr lang="it-IT" sz="2000"/>
          </a:p>
          <a:p>
            <a:pPr marL="285750" indent="-285750">
              <a:buFont typeface="Arial" panose="020B0604020202020204" pitchFamily="34" charset="0"/>
              <a:buChar char="•"/>
            </a:pPr>
            <a:r>
              <a:rPr lang="it-IT" sz="2000"/>
              <a:t>Channel models of CV-QKD (GG02 protocol)</a:t>
            </a:r>
          </a:p>
          <a:p>
            <a:pPr marL="285750" indent="-285750">
              <a:buFont typeface="Arial" panose="020B0604020202020204" pitchFamily="34" charset="0"/>
              <a:buChar char="•"/>
            </a:pPr>
            <a:r>
              <a:rPr lang="it-IT" sz="2000" err="1"/>
              <a:t>Simulation</a:t>
            </a:r>
            <a:r>
              <a:rPr lang="it-IT" sz="2000"/>
              <a:t> of CV-QKD channel models.</a:t>
            </a:r>
          </a:p>
        </p:txBody>
      </p:sp>
    </p:spTree>
    <p:extLst>
      <p:ext uri="{BB962C8B-B14F-4D97-AF65-F5344CB8AC3E}">
        <p14:creationId xmlns:p14="http://schemas.microsoft.com/office/powerpoint/2010/main" val="11701128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8088222-F1D5-3511-DCDB-888DD4BD632F}"/>
              </a:ext>
            </a:extLst>
          </p:cNvPr>
          <p:cNvSpPr>
            <a:spLocks noGrp="1"/>
          </p:cNvSpPr>
          <p:nvPr>
            <p:ph type="title"/>
          </p:nvPr>
        </p:nvSpPr>
        <p:spPr>
          <a:xfrm>
            <a:off x="344145" y="320068"/>
            <a:ext cx="8581043" cy="552703"/>
          </a:xfrm>
        </p:spPr>
        <p:txBody>
          <a:bodyPr/>
          <a:lstStyle/>
          <a:p>
            <a:r>
              <a:rPr lang="it-IT" err="1"/>
              <a:t>BB84 channel model (without eavesdropping)</a:t>
            </a:r>
            <a:endParaRPr lang="it-IT"/>
          </a:p>
        </p:txBody>
      </p:sp>
      <p:pic>
        <p:nvPicPr>
          <p:cNvPr id="7" name="Immagine 6">
            <a:extLst>
              <a:ext uri="{FF2B5EF4-FFF2-40B4-BE49-F238E27FC236}">
                <a16:creationId xmlns:a16="http://schemas.microsoft.com/office/drawing/2014/main" id="{E54E68FA-E4E6-21BF-A86A-4DA6D7DC9484}"/>
              </a:ext>
            </a:extLst>
          </p:cNvPr>
          <p:cNvPicPr>
            <a:picLocks noChangeAspect="1"/>
          </p:cNvPicPr>
          <p:nvPr/>
        </p:nvPicPr>
        <p:blipFill>
          <a:blip r:embed="rId2"/>
          <a:stretch>
            <a:fillRect/>
          </a:stretch>
        </p:blipFill>
        <p:spPr>
          <a:xfrm>
            <a:off x="288521" y="3193441"/>
            <a:ext cx="3700252" cy="2166189"/>
          </a:xfrm>
          <a:prstGeom prst="rect">
            <a:avLst/>
          </a:prstGeom>
        </p:spPr>
      </p:pic>
      <p:pic>
        <p:nvPicPr>
          <p:cNvPr id="9" name="Immagine 8" descr="Immagine che contiene Carattere, testo, bianco, numero&#10;&#10;Descrizione generata automaticamente">
            <a:extLst>
              <a:ext uri="{FF2B5EF4-FFF2-40B4-BE49-F238E27FC236}">
                <a16:creationId xmlns:a16="http://schemas.microsoft.com/office/drawing/2014/main" id="{888D22FF-8F67-09EB-1E5B-52092AC295EE}"/>
              </a:ext>
            </a:extLst>
          </p:cNvPr>
          <p:cNvPicPr>
            <a:picLocks noChangeAspect="1"/>
          </p:cNvPicPr>
          <p:nvPr/>
        </p:nvPicPr>
        <p:blipFill>
          <a:blip r:embed="rId3"/>
          <a:stretch>
            <a:fillRect/>
          </a:stretch>
        </p:blipFill>
        <p:spPr>
          <a:xfrm>
            <a:off x="4634667" y="3257162"/>
            <a:ext cx="3124200" cy="762000"/>
          </a:xfrm>
          <a:prstGeom prst="rect">
            <a:avLst/>
          </a:prstGeom>
        </p:spPr>
      </p:pic>
      <mc:AlternateContent xmlns:mc="http://schemas.openxmlformats.org/markup-compatibility/2006" xmlns:a14="http://schemas.microsoft.com/office/drawing/2010/main">
        <mc:Choice Requires="a14">
          <p:sp>
            <p:nvSpPr>
              <p:cNvPr id="10" name="CasellaDiTesto 9">
                <a:extLst>
                  <a:ext uri="{FF2B5EF4-FFF2-40B4-BE49-F238E27FC236}">
                    <a16:creationId xmlns:a16="http://schemas.microsoft.com/office/drawing/2014/main" id="{2AC9D6A4-A63E-7572-0C12-D941EB4716CB}"/>
                  </a:ext>
                </a:extLst>
              </p:cNvPr>
              <p:cNvSpPr txBox="1"/>
              <p:nvPr/>
            </p:nvSpPr>
            <p:spPr>
              <a:xfrm>
                <a:off x="4740158" y="4921112"/>
                <a:ext cx="1961306" cy="2970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it-IT" b="0" i="1" smtClean="0">
                          <a:latin typeface="Cambria Math" panose="02040503050406030204" pitchFamily="18" charset="0"/>
                        </a:rPr>
                        <m:t>𝐼</m:t>
                      </m:r>
                      <m:sSub>
                        <m:sSubPr>
                          <m:ctrlPr>
                            <a:rPr lang="it-IT" b="0" i="1" smtClean="0">
                              <a:latin typeface="Cambria Math" panose="02040503050406030204" pitchFamily="18" charset="0"/>
                            </a:rPr>
                          </m:ctrlPr>
                        </m:sSubPr>
                        <m:e>
                          <m:d>
                            <m:dPr>
                              <m:ctrlPr>
                                <a:rPr lang="it-IT" b="0" i="1" smtClean="0">
                                  <a:latin typeface="Cambria Math" panose="02040503050406030204" pitchFamily="18" charset="0"/>
                                </a:rPr>
                              </m:ctrlPr>
                            </m:dPr>
                            <m:e>
                              <m:r>
                                <a:rPr lang="it-IT" b="0" i="1" smtClean="0">
                                  <a:latin typeface="Cambria Math" panose="02040503050406030204" pitchFamily="18" charset="0"/>
                                </a:rPr>
                                <m:t>𝑋</m:t>
                              </m:r>
                              <m:r>
                                <a:rPr lang="it-IT" b="0" i="1" smtClean="0">
                                  <a:latin typeface="Cambria Math" panose="02040503050406030204" pitchFamily="18" charset="0"/>
                                </a:rPr>
                                <m:t>,</m:t>
                              </m:r>
                              <m:r>
                                <a:rPr lang="it-IT" b="0" i="1" smtClean="0">
                                  <a:latin typeface="Cambria Math" panose="02040503050406030204" pitchFamily="18" charset="0"/>
                                </a:rPr>
                                <m:t>𝑌</m:t>
                              </m:r>
                            </m:e>
                          </m:d>
                        </m:e>
                        <m:sub>
                          <m:d>
                            <m:dPr>
                              <m:begChr m:val="{"/>
                              <m:endChr m:val="}"/>
                              <m:ctrlPr>
                                <a:rPr lang="it-IT" b="0" i="1" smtClean="0">
                                  <a:latin typeface="Cambria Math" panose="02040503050406030204" pitchFamily="18" charset="0"/>
                                </a:rPr>
                              </m:ctrlPr>
                            </m:dPr>
                            <m:e>
                              <m:r>
                                <a:rPr lang="it-IT" b="0" i="1" smtClean="0">
                                  <a:latin typeface="Cambria Math" panose="02040503050406030204" pitchFamily="18" charset="0"/>
                                </a:rPr>
                                <m:t>𝐵𝐵</m:t>
                              </m:r>
                              <m:r>
                                <a:rPr lang="it-IT" b="0" i="1" smtClean="0">
                                  <a:latin typeface="Cambria Math" panose="02040503050406030204" pitchFamily="18" charset="0"/>
                                </a:rPr>
                                <m:t>84</m:t>
                              </m:r>
                            </m:e>
                          </m:d>
                        </m:sub>
                      </m:sSub>
                      <m:r>
                        <a:rPr lang="it-IT" b="0" i="1" smtClean="0">
                          <a:latin typeface="Cambria Math" panose="02040503050406030204" pitchFamily="18" charset="0"/>
                        </a:rPr>
                        <m:t>=1/2</m:t>
                      </m:r>
                    </m:oMath>
                  </m:oMathPara>
                </a14:m>
                <a:endParaRPr lang="it-IT"/>
              </a:p>
            </p:txBody>
          </p:sp>
        </mc:Choice>
        <mc:Fallback xmlns="">
          <p:sp>
            <p:nvSpPr>
              <p:cNvPr id="10" name="CasellaDiTesto 9">
                <a:extLst>
                  <a:ext uri="{FF2B5EF4-FFF2-40B4-BE49-F238E27FC236}">
                    <a16:creationId xmlns:a16="http://schemas.microsoft.com/office/drawing/2014/main" id="{2AC9D6A4-A63E-7572-0C12-D941EB4716CB}"/>
                  </a:ext>
                </a:extLst>
              </p:cNvPr>
              <p:cNvSpPr txBox="1">
                <a:spLocks noRot="1" noChangeAspect="1" noMove="1" noResize="1" noEditPoints="1" noAdjustHandles="1" noChangeArrowheads="1" noChangeShapeType="1" noTextEdit="1"/>
              </p:cNvSpPr>
              <p:nvPr/>
            </p:nvSpPr>
            <p:spPr>
              <a:xfrm>
                <a:off x="4740158" y="4921112"/>
                <a:ext cx="1961306" cy="297004"/>
              </a:xfrm>
              <a:prstGeom prst="rect">
                <a:avLst/>
              </a:prstGeom>
              <a:blipFill>
                <a:blip r:embed="rId4"/>
                <a:stretch>
                  <a:fillRect l="-2581" t="-4167" r="-1935" b="-29167"/>
                </a:stretch>
              </a:blipFill>
            </p:spPr>
            <p:txBody>
              <a:bodyPr/>
              <a:lstStyle/>
              <a:p>
                <a:r>
                  <a:rPr lang="it-IT">
                    <a:noFill/>
                  </a:rPr>
                  <a:t> </a:t>
                </a:r>
              </a:p>
            </p:txBody>
          </p:sp>
        </mc:Fallback>
      </mc:AlternateContent>
      <p:sp>
        <p:nvSpPr>
          <p:cNvPr id="13" name="CasellaDiTesto 12">
            <a:extLst>
              <a:ext uri="{FF2B5EF4-FFF2-40B4-BE49-F238E27FC236}">
                <a16:creationId xmlns:a16="http://schemas.microsoft.com/office/drawing/2014/main" id="{CCD3802D-43CF-2A04-144A-27F7A7B74608}"/>
              </a:ext>
            </a:extLst>
          </p:cNvPr>
          <p:cNvSpPr txBox="1"/>
          <p:nvPr/>
        </p:nvSpPr>
        <p:spPr>
          <a:xfrm>
            <a:off x="288521" y="1498370"/>
            <a:ext cx="8692292" cy="1477328"/>
          </a:xfrm>
          <a:prstGeom prst="rect">
            <a:avLst/>
          </a:prstGeom>
          <a:noFill/>
        </p:spPr>
        <p:txBody>
          <a:bodyPr wrap="square">
            <a:spAutoFit/>
          </a:bodyPr>
          <a:lstStyle/>
          <a:p>
            <a:pPr algn="just"/>
            <a:r>
              <a:rPr lang="it-IT"/>
              <a:t>One of the most important applications of quantum information theory and cryptography is Quantum Key Distribution: a secret key is exchanged through a quantum communication</a:t>
            </a:r>
          </a:p>
          <a:p>
            <a:pPr algn="just"/>
            <a:r>
              <a:rPr lang="it-IT"/>
              <a:t>channel using quantum states, and then it can be used as a one-time pad key in a cryptosystem. We can use the tools of information theory to construct a channel model of the BB84 protocol: </a:t>
            </a:r>
          </a:p>
        </p:txBody>
      </p:sp>
      <p:sp>
        <p:nvSpPr>
          <p:cNvPr id="14" name="CasellaDiTesto 13">
            <a:extLst>
              <a:ext uri="{FF2B5EF4-FFF2-40B4-BE49-F238E27FC236}">
                <a16:creationId xmlns:a16="http://schemas.microsoft.com/office/drawing/2014/main" id="{CE467924-BFCE-8160-B96A-EDE4B9C010D5}"/>
              </a:ext>
            </a:extLst>
          </p:cNvPr>
          <p:cNvSpPr txBox="1"/>
          <p:nvPr/>
        </p:nvSpPr>
        <p:spPr>
          <a:xfrm>
            <a:off x="4735285" y="2931764"/>
            <a:ext cx="1966179" cy="369332"/>
          </a:xfrm>
          <a:prstGeom prst="rect">
            <a:avLst/>
          </a:prstGeom>
          <a:noFill/>
        </p:spPr>
        <p:txBody>
          <a:bodyPr wrap="none" rtlCol="0">
            <a:spAutoFit/>
          </a:bodyPr>
          <a:lstStyle/>
          <a:p>
            <a:r>
              <a:rPr lang="it-IT"/>
              <a:t>Probability matrix: </a:t>
            </a:r>
          </a:p>
        </p:txBody>
      </p:sp>
      <p:sp>
        <p:nvSpPr>
          <p:cNvPr id="15" name="CasellaDiTesto 14">
            <a:extLst>
              <a:ext uri="{FF2B5EF4-FFF2-40B4-BE49-F238E27FC236}">
                <a16:creationId xmlns:a16="http://schemas.microsoft.com/office/drawing/2014/main" id="{9116F7D9-4962-0932-530C-10477751BFDD}"/>
              </a:ext>
            </a:extLst>
          </p:cNvPr>
          <p:cNvSpPr txBox="1"/>
          <p:nvPr/>
        </p:nvSpPr>
        <p:spPr>
          <a:xfrm>
            <a:off x="4735285" y="4409092"/>
            <a:ext cx="1098378" cy="369332"/>
          </a:xfrm>
          <a:prstGeom prst="rect">
            <a:avLst/>
          </a:prstGeom>
          <a:noFill/>
        </p:spPr>
        <p:txBody>
          <a:bodyPr wrap="none" rtlCol="0">
            <a:spAutoFit/>
          </a:bodyPr>
          <a:lstStyle/>
          <a:p>
            <a:r>
              <a:rPr lang="it-IT"/>
              <a:t>Capacity: </a:t>
            </a:r>
          </a:p>
        </p:txBody>
      </p:sp>
    </p:spTree>
    <p:extLst>
      <p:ext uri="{BB962C8B-B14F-4D97-AF65-F5344CB8AC3E}">
        <p14:creationId xmlns:p14="http://schemas.microsoft.com/office/powerpoint/2010/main" val="40610448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magine 3">
            <a:extLst>
              <a:ext uri="{FF2B5EF4-FFF2-40B4-BE49-F238E27FC236}">
                <a16:creationId xmlns:a16="http://schemas.microsoft.com/office/drawing/2014/main" id="{33EEE547-E90D-0572-4AFB-A1A5D27160A3}"/>
              </a:ext>
            </a:extLst>
          </p:cNvPr>
          <p:cNvPicPr>
            <a:picLocks noChangeAspect="1"/>
          </p:cNvPicPr>
          <p:nvPr/>
        </p:nvPicPr>
        <p:blipFill>
          <a:blip r:embed="rId2"/>
          <a:srcRect l="18738" r="14294"/>
          <a:stretch/>
        </p:blipFill>
        <p:spPr>
          <a:xfrm>
            <a:off x="761999" y="2507333"/>
            <a:ext cx="3287487" cy="2873760"/>
          </a:xfrm>
          <a:prstGeom prst="rect">
            <a:avLst/>
          </a:prstGeom>
        </p:spPr>
      </p:pic>
      <p:pic>
        <p:nvPicPr>
          <p:cNvPr id="6" name="Immagine 5" descr="Immagine che contiene Carattere, bianco, testo, tipografia&#10;&#10;Descrizione generata automaticamente">
            <a:extLst>
              <a:ext uri="{FF2B5EF4-FFF2-40B4-BE49-F238E27FC236}">
                <a16:creationId xmlns:a16="http://schemas.microsoft.com/office/drawing/2014/main" id="{997DE2C7-1D0B-8702-6C48-E31A2A914B37}"/>
              </a:ext>
            </a:extLst>
          </p:cNvPr>
          <p:cNvPicPr>
            <a:picLocks noChangeAspect="1"/>
          </p:cNvPicPr>
          <p:nvPr/>
        </p:nvPicPr>
        <p:blipFill>
          <a:blip r:embed="rId3"/>
          <a:stretch>
            <a:fillRect/>
          </a:stretch>
        </p:blipFill>
        <p:spPr>
          <a:xfrm>
            <a:off x="5301341" y="2157487"/>
            <a:ext cx="2449285" cy="810679"/>
          </a:xfrm>
          <a:prstGeom prst="rect">
            <a:avLst/>
          </a:prstGeom>
        </p:spPr>
      </p:pic>
      <mc:AlternateContent xmlns:mc="http://schemas.openxmlformats.org/markup-compatibility/2006" xmlns:a14="http://schemas.microsoft.com/office/drawing/2010/main">
        <mc:Choice Requires="a14">
          <p:sp>
            <p:nvSpPr>
              <p:cNvPr id="8" name="CasellaDiTesto 7">
                <a:extLst>
                  <a:ext uri="{FF2B5EF4-FFF2-40B4-BE49-F238E27FC236}">
                    <a16:creationId xmlns:a16="http://schemas.microsoft.com/office/drawing/2014/main" id="{9A7BAE80-322A-D414-B01B-E651A0D05A99}"/>
                  </a:ext>
                </a:extLst>
              </p:cNvPr>
              <p:cNvSpPr txBox="1"/>
              <p:nvPr/>
            </p:nvSpPr>
            <p:spPr>
              <a:xfrm>
                <a:off x="5301341" y="3283292"/>
                <a:ext cx="2449285" cy="38933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it-IT" b="0" i="1" smtClean="0">
                          <a:latin typeface="Cambria Math" panose="02040503050406030204" pitchFamily="18" charset="0"/>
                        </a:rPr>
                        <m:t>𝐼</m:t>
                      </m:r>
                      <m:sSub>
                        <m:sSubPr>
                          <m:ctrlPr>
                            <a:rPr lang="it-IT" b="0" i="1" smtClean="0">
                              <a:latin typeface="Cambria Math" panose="02040503050406030204" pitchFamily="18" charset="0"/>
                            </a:rPr>
                          </m:ctrlPr>
                        </m:sSubPr>
                        <m:e>
                          <m:d>
                            <m:dPr>
                              <m:ctrlPr>
                                <a:rPr lang="it-IT" b="0" i="1" smtClean="0">
                                  <a:latin typeface="Cambria Math" panose="02040503050406030204" pitchFamily="18" charset="0"/>
                                </a:rPr>
                              </m:ctrlPr>
                            </m:dPr>
                            <m:e>
                              <m:r>
                                <a:rPr lang="it-IT" b="0" i="1" smtClean="0">
                                  <a:latin typeface="Cambria Math" panose="02040503050406030204" pitchFamily="18" charset="0"/>
                                </a:rPr>
                                <m:t>𝑋</m:t>
                              </m:r>
                              <m:r>
                                <a:rPr lang="it-IT" b="0" i="1" smtClean="0">
                                  <a:latin typeface="Cambria Math" panose="02040503050406030204" pitchFamily="18" charset="0"/>
                                </a:rPr>
                                <m:t>,</m:t>
                              </m:r>
                              <m:r>
                                <a:rPr lang="it-IT" b="0" i="1" smtClean="0">
                                  <a:latin typeface="Cambria Math" panose="02040503050406030204" pitchFamily="18" charset="0"/>
                                </a:rPr>
                                <m:t>𝑌</m:t>
                              </m:r>
                            </m:e>
                          </m:d>
                        </m:e>
                        <m:sub>
                          <m:d>
                            <m:dPr>
                              <m:begChr m:val="{"/>
                              <m:endChr m:val="}"/>
                              <m:ctrlPr>
                                <a:rPr lang="it-IT" b="0" i="1" smtClean="0">
                                  <a:latin typeface="Cambria Math" panose="02040503050406030204" pitchFamily="18" charset="0"/>
                                </a:rPr>
                              </m:ctrlPr>
                            </m:dPr>
                            <m:e>
                              <m:r>
                                <a:rPr lang="it-IT" b="0" i="1" smtClean="0">
                                  <a:latin typeface="Cambria Math" panose="02040503050406030204" pitchFamily="18" charset="0"/>
                                </a:rPr>
                                <m:t>𝑆𝑆𝑃</m:t>
                              </m:r>
                            </m:e>
                          </m:d>
                        </m:sub>
                      </m:sSub>
                      <m:r>
                        <a:rPr lang="it-IT" b="0" i="1" smtClean="0">
                          <a:latin typeface="Cambria Math" panose="02040503050406030204" pitchFamily="18" charset="0"/>
                        </a:rPr>
                        <m:t>=1/3</m:t>
                      </m:r>
                    </m:oMath>
                  </m:oMathPara>
                </a14:m>
                <a:endParaRPr lang="it-IT"/>
              </a:p>
            </p:txBody>
          </p:sp>
        </mc:Choice>
        <mc:Fallback xmlns="">
          <p:sp>
            <p:nvSpPr>
              <p:cNvPr id="8" name="CasellaDiTesto 7">
                <a:extLst>
                  <a:ext uri="{FF2B5EF4-FFF2-40B4-BE49-F238E27FC236}">
                    <a16:creationId xmlns:a16="http://schemas.microsoft.com/office/drawing/2014/main" id="{9A7BAE80-322A-D414-B01B-E651A0D05A99}"/>
                  </a:ext>
                </a:extLst>
              </p:cNvPr>
              <p:cNvSpPr txBox="1">
                <a:spLocks noRot="1" noChangeAspect="1" noMove="1" noResize="1" noEditPoints="1" noAdjustHandles="1" noChangeArrowheads="1" noChangeShapeType="1" noTextEdit="1"/>
              </p:cNvSpPr>
              <p:nvPr/>
            </p:nvSpPr>
            <p:spPr>
              <a:xfrm>
                <a:off x="5301341" y="3283292"/>
                <a:ext cx="2449285" cy="389337"/>
              </a:xfrm>
              <a:prstGeom prst="rect">
                <a:avLst/>
              </a:prstGeom>
              <a:blipFill>
                <a:blip r:embed="rId4"/>
                <a:stretch>
                  <a:fillRect b="-9677"/>
                </a:stretch>
              </a:blipFill>
            </p:spPr>
            <p:txBody>
              <a:bodyPr/>
              <a:lstStyle/>
              <a:p>
                <a:r>
                  <a:rPr lang="it-IT">
                    <a:noFill/>
                  </a:rPr>
                  <a:t> </a:t>
                </a:r>
              </a:p>
            </p:txBody>
          </p:sp>
        </mc:Fallback>
      </mc:AlternateContent>
      <p:sp>
        <p:nvSpPr>
          <p:cNvPr id="9" name="CasellaDiTesto 8">
            <a:extLst>
              <a:ext uri="{FF2B5EF4-FFF2-40B4-BE49-F238E27FC236}">
                <a16:creationId xmlns:a16="http://schemas.microsoft.com/office/drawing/2014/main" id="{F68B21A7-7A2F-2200-965D-74E3AD8194FE}"/>
              </a:ext>
            </a:extLst>
          </p:cNvPr>
          <p:cNvSpPr txBox="1"/>
          <p:nvPr/>
        </p:nvSpPr>
        <p:spPr>
          <a:xfrm>
            <a:off x="473579" y="1622788"/>
            <a:ext cx="4609660" cy="369332"/>
          </a:xfrm>
          <a:prstGeom prst="rect">
            <a:avLst/>
          </a:prstGeom>
          <a:noFill/>
        </p:spPr>
        <p:txBody>
          <a:bodyPr wrap="none" rtlCol="0">
            <a:spAutoFit/>
          </a:bodyPr>
          <a:lstStyle/>
          <a:p>
            <a:r>
              <a:rPr lang="it-IT"/>
              <a:t>The channel for the six-state protocol is similar:</a:t>
            </a:r>
          </a:p>
        </p:txBody>
      </p:sp>
      <p:sp>
        <p:nvSpPr>
          <p:cNvPr id="11" name="CasellaDiTesto 10">
            <a:extLst>
              <a:ext uri="{FF2B5EF4-FFF2-40B4-BE49-F238E27FC236}">
                <a16:creationId xmlns:a16="http://schemas.microsoft.com/office/drawing/2014/main" id="{8FB92AAF-2B65-F609-42FA-C9707A9390D2}"/>
              </a:ext>
            </a:extLst>
          </p:cNvPr>
          <p:cNvSpPr txBox="1"/>
          <p:nvPr/>
        </p:nvSpPr>
        <p:spPr>
          <a:xfrm>
            <a:off x="4463143" y="3944213"/>
            <a:ext cx="4572000" cy="1477328"/>
          </a:xfrm>
          <a:prstGeom prst="rect">
            <a:avLst/>
          </a:prstGeom>
          <a:noFill/>
        </p:spPr>
        <p:txBody>
          <a:bodyPr wrap="square">
            <a:spAutoFit/>
          </a:bodyPr>
          <a:lstStyle/>
          <a:p>
            <a:r>
              <a:rPr lang="it-IT"/>
              <a:t>We receive, on average, a bit for the secret key every 3 channel uses, which is worse than the BB84 protocol. However, as we will see in the following examples, the SSP trades it off for a better resilience against eavesdropping. </a:t>
            </a:r>
          </a:p>
        </p:txBody>
      </p:sp>
      <p:sp>
        <p:nvSpPr>
          <p:cNvPr id="12" name="Titolo 1">
            <a:extLst>
              <a:ext uri="{FF2B5EF4-FFF2-40B4-BE49-F238E27FC236}">
                <a16:creationId xmlns:a16="http://schemas.microsoft.com/office/drawing/2014/main" id="{53D38BEE-E710-B90F-AF26-1ECB7CB6668D}"/>
              </a:ext>
            </a:extLst>
          </p:cNvPr>
          <p:cNvSpPr>
            <a:spLocks noGrp="1"/>
          </p:cNvSpPr>
          <p:nvPr>
            <p:ph type="title"/>
          </p:nvPr>
        </p:nvSpPr>
        <p:spPr>
          <a:xfrm>
            <a:off x="344145" y="320068"/>
            <a:ext cx="8581043" cy="552703"/>
          </a:xfrm>
        </p:spPr>
        <p:txBody>
          <a:bodyPr/>
          <a:lstStyle/>
          <a:p>
            <a:r>
              <a:rPr lang="it-IT" err="1"/>
              <a:t>SSP channel model (without eavesdropping)</a:t>
            </a:r>
            <a:endParaRPr lang="it-IT"/>
          </a:p>
        </p:txBody>
      </p:sp>
    </p:spTree>
    <p:extLst>
      <p:ext uri="{BB962C8B-B14F-4D97-AF65-F5344CB8AC3E}">
        <p14:creationId xmlns:p14="http://schemas.microsoft.com/office/powerpoint/2010/main" val="22390403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sellaDiTesto 4">
            <a:extLst>
              <a:ext uri="{FF2B5EF4-FFF2-40B4-BE49-F238E27FC236}">
                <a16:creationId xmlns:a16="http://schemas.microsoft.com/office/drawing/2014/main" id="{D9ECD30E-0F09-CBEB-46AD-2399184DD941}"/>
              </a:ext>
            </a:extLst>
          </p:cNvPr>
          <p:cNvSpPr txBox="1"/>
          <p:nvPr/>
        </p:nvSpPr>
        <p:spPr>
          <a:xfrm>
            <a:off x="674915" y="1612912"/>
            <a:ext cx="8164286" cy="1200329"/>
          </a:xfrm>
          <a:prstGeom prst="rect">
            <a:avLst/>
          </a:prstGeom>
          <a:noFill/>
        </p:spPr>
        <p:txBody>
          <a:bodyPr wrap="square">
            <a:spAutoFit/>
          </a:bodyPr>
          <a:lstStyle/>
          <a:p>
            <a:r>
              <a:rPr lang="it-IT" dirty="0" err="1"/>
              <a:t>Ideally</a:t>
            </a:r>
            <a:r>
              <a:rPr lang="it-IT" dirty="0"/>
              <a:t>, the </a:t>
            </a:r>
            <a:r>
              <a:rPr lang="it-IT" dirty="0" err="1"/>
              <a:t>sifted</a:t>
            </a:r>
            <a:r>
              <a:rPr lang="it-IT" dirty="0"/>
              <a:t> keys </a:t>
            </a:r>
            <a:r>
              <a:rPr lang="it-IT" dirty="0" err="1"/>
              <a:t>obtained</a:t>
            </a:r>
            <a:r>
              <a:rPr lang="it-IT" dirty="0"/>
              <a:t> by Alice and Bob </a:t>
            </a:r>
            <a:r>
              <a:rPr lang="it-IT" dirty="0" err="1"/>
              <a:t>should</a:t>
            </a:r>
            <a:r>
              <a:rPr lang="it-IT" dirty="0"/>
              <a:t> be the </a:t>
            </a:r>
            <a:r>
              <a:rPr lang="it-IT" dirty="0" err="1"/>
              <a:t>same</a:t>
            </a:r>
            <a:r>
              <a:rPr lang="it-IT" dirty="0"/>
              <a:t>, </a:t>
            </a:r>
            <a:r>
              <a:rPr lang="it-IT" dirty="0" err="1"/>
              <a:t>but</a:t>
            </a:r>
            <a:r>
              <a:rPr lang="it-IT" dirty="0"/>
              <a:t> in a </a:t>
            </a:r>
            <a:r>
              <a:rPr lang="it-IT" dirty="0" err="1"/>
              <a:t>real</a:t>
            </a:r>
            <a:r>
              <a:rPr lang="it-IT" dirty="0"/>
              <a:t> scenario </a:t>
            </a:r>
            <a:r>
              <a:rPr lang="it-IT" dirty="0" err="1"/>
              <a:t>we</a:t>
            </a:r>
            <a:r>
              <a:rPr lang="it-IT" dirty="0"/>
              <a:t> </a:t>
            </a:r>
            <a:r>
              <a:rPr lang="it-IT" dirty="0" err="1"/>
              <a:t>also</a:t>
            </a:r>
            <a:r>
              <a:rPr lang="it-IT" dirty="0"/>
              <a:t> </a:t>
            </a:r>
            <a:r>
              <a:rPr lang="it-IT" dirty="0" err="1"/>
              <a:t>have</a:t>
            </a:r>
            <a:r>
              <a:rPr lang="it-IT" dirty="0"/>
              <a:t> to </a:t>
            </a:r>
            <a:r>
              <a:rPr lang="it-IT" dirty="0" err="1"/>
              <a:t>consider</a:t>
            </a:r>
            <a:r>
              <a:rPr lang="it-IT" dirty="0"/>
              <a:t> the </a:t>
            </a:r>
            <a:r>
              <a:rPr lang="it-IT" dirty="0" err="1"/>
              <a:t>presence</a:t>
            </a:r>
            <a:r>
              <a:rPr lang="it-IT" dirty="0"/>
              <a:t> of an </a:t>
            </a:r>
            <a:r>
              <a:rPr lang="it-IT" dirty="0" err="1"/>
              <a:t>eavesdropper</a:t>
            </a:r>
            <a:r>
              <a:rPr lang="it-IT" dirty="0"/>
              <a:t> (Eve) and </a:t>
            </a:r>
            <a:r>
              <a:rPr lang="it-IT" dirty="0" err="1"/>
              <a:t>its</a:t>
            </a:r>
            <a:r>
              <a:rPr lang="it-IT" dirty="0"/>
              <a:t> </a:t>
            </a:r>
            <a:r>
              <a:rPr lang="it-IT" dirty="0" err="1"/>
              <a:t>effect</a:t>
            </a:r>
            <a:r>
              <a:rPr lang="it-IT" dirty="0"/>
              <a:t> on the </a:t>
            </a:r>
            <a:r>
              <a:rPr lang="it-IT" dirty="0" err="1"/>
              <a:t>channel</a:t>
            </a:r>
            <a:r>
              <a:rPr lang="it-IT" dirty="0"/>
              <a:t> </a:t>
            </a:r>
            <a:r>
              <a:rPr lang="it-IT" dirty="0" err="1"/>
              <a:t>capacity. In case of the intercept-resend attack we have the following channel models: </a:t>
            </a:r>
            <a:endParaRPr lang="it-IT" dirty="0"/>
          </a:p>
        </p:txBody>
      </p:sp>
      <p:pic>
        <p:nvPicPr>
          <p:cNvPr id="8" name="Immagine 7">
            <a:extLst>
              <a:ext uri="{FF2B5EF4-FFF2-40B4-BE49-F238E27FC236}">
                <a16:creationId xmlns:a16="http://schemas.microsoft.com/office/drawing/2014/main" id="{C6B1129E-BE98-FF28-DDC8-7A9C0FD23E48}"/>
              </a:ext>
            </a:extLst>
          </p:cNvPr>
          <p:cNvPicPr>
            <a:picLocks noChangeAspect="1"/>
          </p:cNvPicPr>
          <p:nvPr/>
        </p:nvPicPr>
        <p:blipFill>
          <a:blip r:embed="rId2"/>
          <a:stretch>
            <a:fillRect/>
          </a:stretch>
        </p:blipFill>
        <p:spPr>
          <a:xfrm>
            <a:off x="304799" y="2813241"/>
            <a:ext cx="4267201" cy="2498090"/>
          </a:xfrm>
          <a:prstGeom prst="rect">
            <a:avLst/>
          </a:prstGeom>
        </p:spPr>
      </p:pic>
      <p:sp>
        <p:nvSpPr>
          <p:cNvPr id="10" name="CasellaDiTesto 9">
            <a:extLst>
              <a:ext uri="{FF2B5EF4-FFF2-40B4-BE49-F238E27FC236}">
                <a16:creationId xmlns:a16="http://schemas.microsoft.com/office/drawing/2014/main" id="{7868C1CF-3264-50E1-334E-2D31C0373396}"/>
              </a:ext>
            </a:extLst>
          </p:cNvPr>
          <p:cNvSpPr txBox="1"/>
          <p:nvPr/>
        </p:nvSpPr>
        <p:spPr>
          <a:xfrm>
            <a:off x="2231572" y="5475008"/>
            <a:ext cx="668773" cy="369332"/>
          </a:xfrm>
          <a:prstGeom prst="rect">
            <a:avLst/>
          </a:prstGeom>
          <a:noFill/>
        </p:spPr>
        <p:txBody>
          <a:bodyPr wrap="none" rtlCol="0">
            <a:spAutoFit/>
          </a:bodyPr>
          <a:lstStyle/>
          <a:p>
            <a:r>
              <a:rPr lang="it-IT"/>
              <a:t>BB84</a:t>
            </a:r>
          </a:p>
        </p:txBody>
      </p:sp>
      <p:pic>
        <p:nvPicPr>
          <p:cNvPr id="11" name="Immagine 10">
            <a:extLst>
              <a:ext uri="{FF2B5EF4-FFF2-40B4-BE49-F238E27FC236}">
                <a16:creationId xmlns:a16="http://schemas.microsoft.com/office/drawing/2014/main" id="{176CC4FA-DAB1-4CB2-C081-512EC7A30912}"/>
              </a:ext>
            </a:extLst>
          </p:cNvPr>
          <p:cNvPicPr>
            <a:picLocks noChangeAspect="1"/>
          </p:cNvPicPr>
          <p:nvPr/>
        </p:nvPicPr>
        <p:blipFill>
          <a:blip r:embed="rId3"/>
          <a:srcRect l="3283" t="13653"/>
          <a:stretch/>
        </p:blipFill>
        <p:spPr>
          <a:xfrm>
            <a:off x="4833257" y="3132295"/>
            <a:ext cx="4169229" cy="2179036"/>
          </a:xfrm>
          <a:prstGeom prst="rect">
            <a:avLst/>
          </a:prstGeom>
        </p:spPr>
      </p:pic>
      <p:sp>
        <p:nvSpPr>
          <p:cNvPr id="12" name="CasellaDiTesto 11">
            <a:extLst>
              <a:ext uri="{FF2B5EF4-FFF2-40B4-BE49-F238E27FC236}">
                <a16:creationId xmlns:a16="http://schemas.microsoft.com/office/drawing/2014/main" id="{B6B3E98C-8A5E-CDCD-D5D4-0383FA151557}"/>
              </a:ext>
            </a:extLst>
          </p:cNvPr>
          <p:cNvSpPr txBox="1"/>
          <p:nvPr/>
        </p:nvSpPr>
        <p:spPr>
          <a:xfrm>
            <a:off x="6654985" y="5475008"/>
            <a:ext cx="514885" cy="369332"/>
          </a:xfrm>
          <a:prstGeom prst="rect">
            <a:avLst/>
          </a:prstGeom>
          <a:noFill/>
        </p:spPr>
        <p:txBody>
          <a:bodyPr wrap="none" rtlCol="0">
            <a:spAutoFit/>
          </a:bodyPr>
          <a:lstStyle/>
          <a:p>
            <a:r>
              <a:rPr lang="it-IT"/>
              <a:t>SSP</a:t>
            </a:r>
          </a:p>
        </p:txBody>
      </p:sp>
      <p:sp>
        <p:nvSpPr>
          <p:cNvPr id="13" name="Titolo 1">
            <a:extLst>
              <a:ext uri="{FF2B5EF4-FFF2-40B4-BE49-F238E27FC236}">
                <a16:creationId xmlns:a16="http://schemas.microsoft.com/office/drawing/2014/main" id="{7340691D-407A-7CDC-CFDE-CD6826FCBE2C}"/>
              </a:ext>
            </a:extLst>
          </p:cNvPr>
          <p:cNvSpPr>
            <a:spLocks noGrp="1"/>
          </p:cNvSpPr>
          <p:nvPr>
            <p:ph type="title"/>
          </p:nvPr>
        </p:nvSpPr>
        <p:spPr>
          <a:xfrm>
            <a:off x="344145" y="320068"/>
            <a:ext cx="8581043" cy="552703"/>
          </a:xfrm>
        </p:spPr>
        <p:txBody>
          <a:bodyPr/>
          <a:lstStyle/>
          <a:p>
            <a:r>
              <a:rPr lang="it-IT" err="1"/>
              <a:t>BB84 and SSP channel models (intercept-resend attack)</a:t>
            </a:r>
            <a:endParaRPr lang="it-IT"/>
          </a:p>
        </p:txBody>
      </p:sp>
    </p:spTree>
    <p:extLst>
      <p:ext uri="{BB962C8B-B14F-4D97-AF65-F5344CB8AC3E}">
        <p14:creationId xmlns:p14="http://schemas.microsoft.com/office/powerpoint/2010/main" val="12422982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asellaDiTesto 6">
            <a:extLst>
              <a:ext uri="{FF2B5EF4-FFF2-40B4-BE49-F238E27FC236}">
                <a16:creationId xmlns:a16="http://schemas.microsoft.com/office/drawing/2014/main" id="{20C4CB38-D68C-A17E-244A-83D689E8F0A4}"/>
              </a:ext>
            </a:extLst>
          </p:cNvPr>
          <p:cNvSpPr txBox="1"/>
          <p:nvPr/>
        </p:nvSpPr>
        <p:spPr>
          <a:xfrm>
            <a:off x="457200" y="1685836"/>
            <a:ext cx="8523514" cy="646331"/>
          </a:xfrm>
          <a:prstGeom prst="rect">
            <a:avLst/>
          </a:prstGeom>
          <a:noFill/>
        </p:spPr>
        <p:txBody>
          <a:bodyPr wrap="square">
            <a:spAutoFit/>
          </a:bodyPr>
          <a:lstStyle/>
          <a:p>
            <a:r>
              <a:rPr lang="it-IT"/>
              <a:t>We can calculate a quantity called Quantum Bit Error Rate (QBER), which is defined as the number of the wrong (flipped) bits of the sifted key over the length of the sifted key: </a:t>
            </a:r>
          </a:p>
        </p:txBody>
      </p:sp>
      <mc:AlternateContent xmlns:mc="http://schemas.openxmlformats.org/markup-compatibility/2006" xmlns:a14="http://schemas.microsoft.com/office/drawing/2010/main">
        <mc:Choice Requires="a14">
          <p:sp>
            <p:nvSpPr>
              <p:cNvPr id="8" name="CasellaDiTesto 7">
                <a:extLst>
                  <a:ext uri="{FF2B5EF4-FFF2-40B4-BE49-F238E27FC236}">
                    <a16:creationId xmlns:a16="http://schemas.microsoft.com/office/drawing/2014/main" id="{BB45904E-813D-3611-9276-4DE5EA12E91F}"/>
                  </a:ext>
                </a:extLst>
              </p:cNvPr>
              <p:cNvSpPr txBox="1"/>
              <p:nvPr/>
            </p:nvSpPr>
            <p:spPr>
              <a:xfrm>
                <a:off x="2111829" y="2612572"/>
                <a:ext cx="4360168" cy="57676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it-IT" i="1">
                          <a:latin typeface="Cambria Math" panose="02040503050406030204" pitchFamily="18" charset="0"/>
                        </a:rPr>
                        <m:t>𝑄𝐵𝐸</m:t>
                      </m:r>
                      <m:r>
                        <a:rPr lang="it-IT" b="0" i="1">
                          <a:latin typeface="Cambria Math" panose="02040503050406030204" pitchFamily="18" charset="0"/>
                        </a:rPr>
                        <m:t>𝑅</m:t>
                      </m:r>
                      <m:r>
                        <a:rPr lang="it-IT" i="1">
                          <a:latin typeface="Cambria Math" panose="02040503050406030204" pitchFamily="18" charset="0"/>
                        </a:rPr>
                        <m:t>= </m:t>
                      </m:r>
                      <m:f>
                        <m:fPr>
                          <m:ctrlPr>
                            <a:rPr lang="it-IT" i="1">
                              <a:latin typeface="Cambria Math" panose="02040503050406030204" pitchFamily="18" charset="0"/>
                            </a:rPr>
                          </m:ctrlPr>
                        </m:fPr>
                        <m:num>
                          <m:r>
                            <a:rPr lang="it-IT" b="0" i="1">
                              <a:latin typeface="Cambria Math" panose="02040503050406030204" pitchFamily="18" charset="0"/>
                            </a:rPr>
                            <m:t>𝑃</m:t>
                          </m:r>
                          <m:r>
                            <a:rPr lang="it-IT" b="0" i="1">
                              <a:latin typeface="Cambria Math" panose="02040503050406030204" pitchFamily="18" charset="0"/>
                            </a:rPr>
                            <m:t>(</m:t>
                          </m:r>
                          <m:r>
                            <a:rPr lang="it-IT" b="0" i="1">
                              <a:latin typeface="Cambria Math" panose="02040503050406030204" pitchFamily="18" charset="0"/>
                            </a:rPr>
                            <m:t>𝑦</m:t>
                          </m:r>
                          <m:r>
                            <a:rPr lang="it-IT" b="0" i="1">
                              <a:latin typeface="Cambria Math" panose="02040503050406030204" pitchFamily="18" charset="0"/>
                            </a:rPr>
                            <m:t>=1|</m:t>
                          </m:r>
                          <m:r>
                            <a:rPr lang="it-IT" b="0" i="1">
                              <a:latin typeface="Cambria Math" panose="02040503050406030204" pitchFamily="18" charset="0"/>
                            </a:rPr>
                            <m:t>𝑥</m:t>
                          </m:r>
                          <m:r>
                            <a:rPr lang="it-IT" b="0" i="1">
                              <a:latin typeface="Cambria Math" panose="02040503050406030204" pitchFamily="18" charset="0"/>
                            </a:rPr>
                            <m:t>=0)</m:t>
                          </m:r>
                        </m:num>
                        <m:den>
                          <m:r>
                            <a:rPr lang="it-IT" b="0" i="1">
                              <a:latin typeface="Cambria Math" panose="02040503050406030204" pitchFamily="18" charset="0"/>
                            </a:rPr>
                            <m:t>𝑃</m:t>
                          </m:r>
                          <m:d>
                            <m:dPr>
                              <m:ctrlPr>
                                <a:rPr lang="it-IT" b="0" i="1">
                                  <a:latin typeface="Cambria Math" panose="02040503050406030204" pitchFamily="18" charset="0"/>
                                </a:rPr>
                              </m:ctrlPr>
                            </m:dPr>
                            <m:e>
                              <m:r>
                                <a:rPr lang="it-IT" b="0" i="1">
                                  <a:latin typeface="Cambria Math" panose="02040503050406030204" pitchFamily="18" charset="0"/>
                                </a:rPr>
                                <m:t>𝑦</m:t>
                              </m:r>
                              <m:r>
                                <a:rPr lang="it-IT" b="0" i="1">
                                  <a:latin typeface="Cambria Math" panose="02040503050406030204" pitchFamily="18" charset="0"/>
                                </a:rPr>
                                <m:t>=1</m:t>
                              </m:r>
                            </m:e>
                            <m:e>
                              <m:r>
                                <a:rPr lang="it-IT" b="0" i="1">
                                  <a:latin typeface="Cambria Math" panose="02040503050406030204" pitchFamily="18" charset="0"/>
                                </a:rPr>
                                <m:t>𝑥</m:t>
                              </m:r>
                              <m:r>
                                <a:rPr lang="it-IT" b="0" i="1">
                                  <a:latin typeface="Cambria Math" panose="02040503050406030204" pitchFamily="18" charset="0"/>
                                </a:rPr>
                                <m:t>=0</m:t>
                              </m:r>
                            </m:e>
                          </m:d>
                          <m:r>
                            <a:rPr lang="it-IT" b="0" i="1">
                              <a:latin typeface="Cambria Math" panose="02040503050406030204" pitchFamily="18" charset="0"/>
                            </a:rPr>
                            <m:t>+</m:t>
                          </m:r>
                          <m:r>
                            <a:rPr lang="it-IT" b="0" i="1">
                              <a:latin typeface="Cambria Math" panose="02040503050406030204" pitchFamily="18" charset="0"/>
                            </a:rPr>
                            <m:t>𝑃</m:t>
                          </m:r>
                          <m:r>
                            <a:rPr lang="it-IT" b="0" i="1">
                              <a:latin typeface="Cambria Math" panose="02040503050406030204" pitchFamily="18" charset="0"/>
                            </a:rPr>
                            <m:t>(</m:t>
                          </m:r>
                          <m:r>
                            <a:rPr lang="it-IT" b="0" i="1">
                              <a:latin typeface="Cambria Math" panose="02040503050406030204" pitchFamily="18" charset="0"/>
                            </a:rPr>
                            <m:t>𝑦</m:t>
                          </m:r>
                          <m:r>
                            <a:rPr lang="it-IT" b="0" i="1">
                              <a:latin typeface="Cambria Math" panose="02040503050406030204" pitchFamily="18" charset="0"/>
                            </a:rPr>
                            <m:t>=1|</m:t>
                          </m:r>
                          <m:r>
                            <a:rPr lang="it-IT" b="0" i="1">
                              <a:latin typeface="Cambria Math" panose="02040503050406030204" pitchFamily="18" charset="0"/>
                            </a:rPr>
                            <m:t>𝑥</m:t>
                          </m:r>
                          <m:r>
                            <a:rPr lang="it-IT" b="0" i="1">
                              <a:latin typeface="Cambria Math" panose="02040503050406030204" pitchFamily="18" charset="0"/>
                            </a:rPr>
                            <m:t>=0)</m:t>
                          </m:r>
                        </m:den>
                      </m:f>
                    </m:oMath>
                  </m:oMathPara>
                </a14:m>
                <a:endParaRPr lang="it-IT"/>
              </a:p>
            </p:txBody>
          </p:sp>
        </mc:Choice>
        <mc:Fallback xmlns="">
          <p:sp>
            <p:nvSpPr>
              <p:cNvPr id="8" name="CasellaDiTesto 7">
                <a:extLst>
                  <a:ext uri="{FF2B5EF4-FFF2-40B4-BE49-F238E27FC236}">
                    <a16:creationId xmlns:a16="http://schemas.microsoft.com/office/drawing/2014/main" id="{BB45904E-813D-3611-9276-4DE5EA12E91F}"/>
                  </a:ext>
                </a:extLst>
              </p:cNvPr>
              <p:cNvSpPr txBox="1">
                <a:spLocks noRot="1" noChangeAspect="1" noMove="1" noResize="1" noEditPoints="1" noAdjustHandles="1" noChangeArrowheads="1" noChangeShapeType="1" noTextEdit="1"/>
              </p:cNvSpPr>
              <p:nvPr/>
            </p:nvSpPr>
            <p:spPr>
              <a:xfrm>
                <a:off x="2111829" y="2612572"/>
                <a:ext cx="4360168" cy="576761"/>
              </a:xfrm>
              <a:prstGeom prst="rect">
                <a:avLst/>
              </a:prstGeom>
              <a:blipFill>
                <a:blip r:embed="rId2"/>
                <a:stretch>
                  <a:fillRect l="-1163" t="-4255" r="-1453" b="-17021"/>
                </a:stretch>
              </a:blipFill>
            </p:spPr>
            <p:txBody>
              <a:bodyPr/>
              <a:lstStyle/>
              <a:p>
                <a:r>
                  <a:rPr lang="it-IT">
                    <a:noFill/>
                  </a:rPr>
                  <a:t> </a:t>
                </a:r>
              </a:p>
            </p:txBody>
          </p:sp>
        </mc:Fallback>
      </mc:AlternateContent>
      <p:pic>
        <p:nvPicPr>
          <p:cNvPr id="10" name="Immagine 9" descr="Immagine che contiene testo, Carattere, bianco, calligrafia&#10;&#10;Descrizione generata automaticamente">
            <a:extLst>
              <a:ext uri="{FF2B5EF4-FFF2-40B4-BE49-F238E27FC236}">
                <a16:creationId xmlns:a16="http://schemas.microsoft.com/office/drawing/2014/main" id="{C6A412D1-CFF8-030D-DDB6-28922156C79E}"/>
              </a:ext>
            </a:extLst>
          </p:cNvPr>
          <p:cNvPicPr>
            <a:picLocks noChangeAspect="1"/>
          </p:cNvPicPr>
          <p:nvPr/>
        </p:nvPicPr>
        <p:blipFill>
          <a:blip r:embed="rId3"/>
          <a:stretch>
            <a:fillRect/>
          </a:stretch>
        </p:blipFill>
        <p:spPr>
          <a:xfrm>
            <a:off x="457200" y="3917950"/>
            <a:ext cx="3136900" cy="850900"/>
          </a:xfrm>
          <a:prstGeom prst="rect">
            <a:avLst/>
          </a:prstGeom>
        </p:spPr>
      </p:pic>
      <p:pic>
        <p:nvPicPr>
          <p:cNvPr id="12" name="Immagine 11" descr="Immagine che contiene testo, Carattere, bianco, tipografia&#10;&#10;Descrizione generata automaticamente">
            <a:extLst>
              <a:ext uri="{FF2B5EF4-FFF2-40B4-BE49-F238E27FC236}">
                <a16:creationId xmlns:a16="http://schemas.microsoft.com/office/drawing/2014/main" id="{98214738-2007-C0C6-74DA-DC25F32E5357}"/>
              </a:ext>
            </a:extLst>
          </p:cNvPr>
          <p:cNvPicPr>
            <a:picLocks noChangeAspect="1"/>
          </p:cNvPicPr>
          <p:nvPr/>
        </p:nvPicPr>
        <p:blipFill>
          <a:blip r:embed="rId4"/>
          <a:stretch>
            <a:fillRect/>
          </a:stretch>
        </p:blipFill>
        <p:spPr>
          <a:xfrm>
            <a:off x="5109028" y="3917950"/>
            <a:ext cx="3149600" cy="914400"/>
          </a:xfrm>
          <a:prstGeom prst="rect">
            <a:avLst/>
          </a:prstGeom>
        </p:spPr>
      </p:pic>
      <mc:AlternateContent xmlns:mc="http://schemas.openxmlformats.org/markup-compatibility/2006" xmlns:a14="http://schemas.microsoft.com/office/drawing/2010/main">
        <mc:Choice Requires="a14">
          <p:sp>
            <p:nvSpPr>
              <p:cNvPr id="14" name="CasellaDiTesto 13">
                <a:extLst>
                  <a:ext uri="{FF2B5EF4-FFF2-40B4-BE49-F238E27FC236}">
                    <a16:creationId xmlns:a16="http://schemas.microsoft.com/office/drawing/2014/main" id="{63A2B428-850B-4923-B8DB-D117DAC0627C}"/>
                  </a:ext>
                </a:extLst>
              </p:cNvPr>
              <p:cNvSpPr txBox="1"/>
              <p:nvPr/>
            </p:nvSpPr>
            <p:spPr>
              <a:xfrm>
                <a:off x="1155932" y="5177832"/>
                <a:ext cx="1656094" cy="276999"/>
              </a:xfrm>
              <a:prstGeom prst="rect">
                <a:avLst/>
              </a:prstGeom>
              <a:noFill/>
            </p:spPr>
            <p:txBody>
              <a:bodyPr wrap="none" lIns="0" tIns="0" rIns="0" bIns="0" rtlCol="0">
                <a:spAutoFit/>
              </a:bodyPr>
              <a:lstStyle/>
              <a:p>
                <a14:m>
                  <m:oMath xmlns:m="http://schemas.openxmlformats.org/officeDocument/2006/math">
                    <m:r>
                      <a:rPr lang="it-IT" b="0" i="1">
                        <a:latin typeface="Cambria Math" panose="02040503050406030204" pitchFamily="18" charset="0"/>
                      </a:rPr>
                      <m:t>𝑄𝐵𝐸</m:t>
                    </m:r>
                    <m:sSub>
                      <m:sSubPr>
                        <m:ctrlPr>
                          <a:rPr lang="it-IT" b="0" i="1">
                            <a:latin typeface="Cambria Math" panose="02040503050406030204" pitchFamily="18" charset="0"/>
                          </a:rPr>
                        </m:ctrlPr>
                      </m:sSubPr>
                      <m:e>
                        <m:r>
                          <a:rPr lang="it-IT" b="0" i="1">
                            <a:latin typeface="Cambria Math" panose="02040503050406030204" pitchFamily="18" charset="0"/>
                          </a:rPr>
                          <m:t>𝑅</m:t>
                        </m:r>
                      </m:e>
                      <m:sub>
                        <m:r>
                          <a:rPr lang="it-IT" b="0" i="1">
                            <a:latin typeface="Cambria Math" panose="02040503050406030204" pitchFamily="18" charset="0"/>
                          </a:rPr>
                          <m:t>𝐵𝐵</m:t>
                        </m:r>
                        <m:r>
                          <a:rPr lang="it-IT" b="0" i="1">
                            <a:latin typeface="Cambria Math" panose="02040503050406030204" pitchFamily="18" charset="0"/>
                          </a:rPr>
                          <m:t>84</m:t>
                        </m:r>
                      </m:sub>
                    </m:sSub>
                  </m:oMath>
                </a14:m>
                <a:r>
                  <a:rPr lang="it-IT"/>
                  <a:t> = 25%</a:t>
                </a:r>
              </a:p>
            </p:txBody>
          </p:sp>
        </mc:Choice>
        <mc:Fallback xmlns="">
          <p:sp>
            <p:nvSpPr>
              <p:cNvPr id="14" name="CasellaDiTesto 13">
                <a:extLst>
                  <a:ext uri="{FF2B5EF4-FFF2-40B4-BE49-F238E27FC236}">
                    <a16:creationId xmlns:a16="http://schemas.microsoft.com/office/drawing/2014/main" id="{63A2B428-850B-4923-B8DB-D117DAC0627C}"/>
                  </a:ext>
                </a:extLst>
              </p:cNvPr>
              <p:cNvSpPr txBox="1">
                <a:spLocks noRot="1" noChangeAspect="1" noMove="1" noResize="1" noEditPoints="1" noAdjustHandles="1" noChangeArrowheads="1" noChangeShapeType="1" noTextEdit="1"/>
              </p:cNvSpPr>
              <p:nvPr/>
            </p:nvSpPr>
            <p:spPr>
              <a:xfrm>
                <a:off x="1155932" y="5177832"/>
                <a:ext cx="1656094" cy="276999"/>
              </a:xfrm>
              <a:prstGeom prst="rect">
                <a:avLst/>
              </a:prstGeom>
              <a:blipFill>
                <a:blip r:embed="rId5"/>
                <a:stretch>
                  <a:fillRect l="-6107" t="-26087" r="-7634" b="-52174"/>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16" name="CasellaDiTesto 15">
                <a:extLst>
                  <a:ext uri="{FF2B5EF4-FFF2-40B4-BE49-F238E27FC236}">
                    <a16:creationId xmlns:a16="http://schemas.microsoft.com/office/drawing/2014/main" id="{97A955A4-6D53-0015-DDCD-4EAF06FC3D33}"/>
                  </a:ext>
                </a:extLst>
              </p:cNvPr>
              <p:cNvSpPr txBox="1"/>
              <p:nvPr/>
            </p:nvSpPr>
            <p:spPr>
              <a:xfrm>
                <a:off x="5972628" y="5085499"/>
                <a:ext cx="4572000" cy="369332"/>
              </a:xfrm>
              <a:prstGeom prst="rect">
                <a:avLst/>
              </a:prstGeom>
              <a:noFill/>
            </p:spPr>
            <p:txBody>
              <a:bodyPr wrap="square">
                <a:spAutoFit/>
              </a:bodyPr>
              <a:lstStyle/>
              <a:p>
                <a14:m>
                  <m:oMath xmlns:m="http://schemas.openxmlformats.org/officeDocument/2006/math">
                    <m:r>
                      <a:rPr lang="it-IT" b="0" i="1">
                        <a:latin typeface="Cambria Math" panose="02040503050406030204" pitchFamily="18" charset="0"/>
                      </a:rPr>
                      <m:t>𝑄𝐵𝐸</m:t>
                    </m:r>
                    <m:sSub>
                      <m:sSubPr>
                        <m:ctrlPr>
                          <a:rPr lang="it-IT" b="0" i="1">
                            <a:latin typeface="Cambria Math" panose="02040503050406030204" pitchFamily="18" charset="0"/>
                          </a:rPr>
                        </m:ctrlPr>
                      </m:sSubPr>
                      <m:e>
                        <m:r>
                          <a:rPr lang="it-IT" b="0" i="1">
                            <a:latin typeface="Cambria Math" panose="02040503050406030204" pitchFamily="18" charset="0"/>
                          </a:rPr>
                          <m:t>𝑅</m:t>
                        </m:r>
                      </m:e>
                      <m:sub>
                        <m:r>
                          <a:rPr lang="it-IT" b="0" i="1">
                            <a:latin typeface="Cambria Math" panose="02040503050406030204" pitchFamily="18" charset="0"/>
                          </a:rPr>
                          <m:t>𝑆𝑆𝑃</m:t>
                        </m:r>
                      </m:sub>
                    </m:sSub>
                  </m:oMath>
                </a14:m>
                <a:r>
                  <a:rPr lang="it-IT"/>
                  <a:t> = 33.33%</a:t>
                </a:r>
              </a:p>
            </p:txBody>
          </p:sp>
        </mc:Choice>
        <mc:Fallback xmlns="">
          <p:sp>
            <p:nvSpPr>
              <p:cNvPr id="16" name="CasellaDiTesto 15">
                <a:extLst>
                  <a:ext uri="{FF2B5EF4-FFF2-40B4-BE49-F238E27FC236}">
                    <a16:creationId xmlns:a16="http://schemas.microsoft.com/office/drawing/2014/main" id="{97A955A4-6D53-0015-DDCD-4EAF06FC3D33}"/>
                  </a:ext>
                </a:extLst>
              </p:cNvPr>
              <p:cNvSpPr txBox="1">
                <a:spLocks noRot="1" noChangeAspect="1" noMove="1" noResize="1" noEditPoints="1" noAdjustHandles="1" noChangeArrowheads="1" noChangeShapeType="1" noTextEdit="1"/>
              </p:cNvSpPr>
              <p:nvPr/>
            </p:nvSpPr>
            <p:spPr>
              <a:xfrm>
                <a:off x="5972628" y="5085499"/>
                <a:ext cx="4572000" cy="369332"/>
              </a:xfrm>
              <a:prstGeom prst="rect">
                <a:avLst/>
              </a:prstGeom>
              <a:blipFill>
                <a:blip r:embed="rId6"/>
                <a:stretch>
                  <a:fillRect l="-277" t="-6667" b="-26667"/>
                </a:stretch>
              </a:blipFill>
            </p:spPr>
            <p:txBody>
              <a:bodyPr/>
              <a:lstStyle/>
              <a:p>
                <a:r>
                  <a:rPr lang="it-IT">
                    <a:noFill/>
                  </a:rPr>
                  <a:t> </a:t>
                </a:r>
              </a:p>
            </p:txBody>
          </p:sp>
        </mc:Fallback>
      </mc:AlternateContent>
      <p:sp>
        <p:nvSpPr>
          <p:cNvPr id="17" name="Titolo 1">
            <a:extLst>
              <a:ext uri="{FF2B5EF4-FFF2-40B4-BE49-F238E27FC236}">
                <a16:creationId xmlns:a16="http://schemas.microsoft.com/office/drawing/2014/main" id="{9ED2D3DD-B597-B0D1-F021-E71C48490C36}"/>
              </a:ext>
            </a:extLst>
          </p:cNvPr>
          <p:cNvSpPr>
            <a:spLocks noGrp="1"/>
          </p:cNvSpPr>
          <p:nvPr>
            <p:ph type="title"/>
          </p:nvPr>
        </p:nvSpPr>
        <p:spPr>
          <a:xfrm>
            <a:off x="344145" y="320068"/>
            <a:ext cx="8581043" cy="552703"/>
          </a:xfrm>
        </p:spPr>
        <p:txBody>
          <a:bodyPr/>
          <a:lstStyle/>
          <a:p>
            <a:r>
              <a:rPr lang="it-IT"/>
              <a:t>BB84 and SSP QBER</a:t>
            </a:r>
          </a:p>
        </p:txBody>
      </p:sp>
    </p:spTree>
    <p:extLst>
      <p:ext uri="{BB962C8B-B14F-4D97-AF65-F5344CB8AC3E}">
        <p14:creationId xmlns:p14="http://schemas.microsoft.com/office/powerpoint/2010/main" val="28095911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 name="CasellaDiTesto 7">
                <a:extLst>
                  <a:ext uri="{FF2B5EF4-FFF2-40B4-BE49-F238E27FC236}">
                    <a16:creationId xmlns:a16="http://schemas.microsoft.com/office/drawing/2014/main" id="{570059C0-D3B3-9F53-1F05-CBAC8BE86530}"/>
                  </a:ext>
                </a:extLst>
              </p:cNvPr>
              <p:cNvSpPr txBox="1"/>
              <p:nvPr/>
            </p:nvSpPr>
            <p:spPr>
              <a:xfrm>
                <a:off x="353835" y="1828800"/>
                <a:ext cx="8251372" cy="923330"/>
              </a:xfrm>
              <a:prstGeom prst="rect">
                <a:avLst/>
              </a:prstGeom>
              <a:noFill/>
            </p:spPr>
            <p:txBody>
              <a:bodyPr wrap="square" rtlCol="0">
                <a:spAutoFit/>
              </a:bodyPr>
              <a:lstStyle/>
              <a:p>
                <a:r>
                  <a:rPr lang="it-IT"/>
                  <a:t>In order to verify if we can apply error correction and privacy amplification to the sifted-key, we use the Csiszár-Körner theorem: if </a:t>
                </a:r>
                <a14:m>
                  <m:oMath xmlns:m="http://schemas.openxmlformats.org/officeDocument/2006/math">
                    <m:r>
                      <a:rPr lang="it-IT" b="0" i="1">
                        <a:latin typeface="Cambria Math" panose="02040503050406030204" pitchFamily="18" charset="0"/>
                      </a:rPr>
                      <m:t>𝐼</m:t>
                    </m:r>
                    <m:d>
                      <m:dPr>
                        <m:ctrlPr>
                          <a:rPr lang="it-IT" b="0" i="1">
                            <a:latin typeface="Cambria Math" panose="02040503050406030204" pitchFamily="18" charset="0"/>
                          </a:rPr>
                        </m:ctrlPr>
                      </m:dPr>
                      <m:e>
                        <m:r>
                          <a:rPr lang="it-IT" b="0" i="1">
                            <a:latin typeface="Cambria Math" panose="02040503050406030204" pitchFamily="18" charset="0"/>
                          </a:rPr>
                          <m:t>𝑋</m:t>
                        </m:r>
                        <m:r>
                          <a:rPr lang="it-IT" b="0" i="1">
                            <a:latin typeface="Cambria Math" panose="02040503050406030204" pitchFamily="18" charset="0"/>
                          </a:rPr>
                          <m:t>,</m:t>
                        </m:r>
                        <m:r>
                          <a:rPr lang="it-IT" b="0" i="1">
                            <a:latin typeface="Cambria Math" panose="02040503050406030204" pitchFamily="18" charset="0"/>
                          </a:rPr>
                          <m:t>𝑌</m:t>
                        </m:r>
                      </m:e>
                    </m:d>
                    <m:r>
                      <a:rPr lang="it-IT" b="0" i="1">
                        <a:latin typeface="Cambria Math" panose="02040503050406030204" pitchFamily="18" charset="0"/>
                      </a:rPr>
                      <m:t>≥ </m:t>
                    </m:r>
                    <m:r>
                      <m:rPr>
                        <m:sty m:val="p"/>
                      </m:rPr>
                      <a:rPr lang="it-IT" b="0" i="1">
                        <a:latin typeface="Cambria Math" panose="02040503050406030204" pitchFamily="18" charset="0"/>
                      </a:rPr>
                      <m:t>min</m:t>
                    </m:r>
                    <m:r>
                      <a:rPr lang="it-IT" b="0" i="1">
                        <a:latin typeface="Cambria Math" panose="02040503050406030204" pitchFamily="18" charset="0"/>
                      </a:rPr>
                      <m:t>(</m:t>
                    </m:r>
                    <m:r>
                      <a:rPr lang="it-IT" b="0" i="1">
                        <a:latin typeface="Cambria Math" panose="02040503050406030204" pitchFamily="18" charset="0"/>
                      </a:rPr>
                      <m:t>𝐼</m:t>
                    </m:r>
                    <m:d>
                      <m:dPr>
                        <m:ctrlPr>
                          <a:rPr lang="it-IT" b="0" i="1">
                            <a:latin typeface="Cambria Math" panose="02040503050406030204" pitchFamily="18" charset="0"/>
                          </a:rPr>
                        </m:ctrlPr>
                      </m:dPr>
                      <m:e>
                        <m:r>
                          <a:rPr lang="it-IT" b="0" i="1">
                            <a:latin typeface="Cambria Math" panose="02040503050406030204" pitchFamily="18" charset="0"/>
                          </a:rPr>
                          <m:t>𝑋</m:t>
                        </m:r>
                        <m:r>
                          <a:rPr lang="it-IT" b="0" i="1">
                            <a:latin typeface="Cambria Math" panose="02040503050406030204" pitchFamily="18" charset="0"/>
                          </a:rPr>
                          <m:t>,</m:t>
                        </m:r>
                        <m:r>
                          <a:rPr lang="it-IT" b="0" i="1">
                            <a:latin typeface="Cambria Math" panose="02040503050406030204" pitchFamily="18" charset="0"/>
                          </a:rPr>
                          <m:t>𝐸𝑣𝑒</m:t>
                        </m:r>
                      </m:e>
                    </m:d>
                  </m:oMath>
                </a14:m>
                <a:r>
                  <a:rPr lang="it-IT"/>
                  <a:t>,I(Eve,Y)) </a:t>
                </a:r>
              </a:p>
              <a:p>
                <a:r>
                  <a:rPr lang="it-IT"/>
                  <a:t>a secret-key can be obtained.</a:t>
                </a:r>
              </a:p>
            </p:txBody>
          </p:sp>
        </mc:Choice>
        <mc:Fallback xmlns="">
          <p:sp>
            <p:nvSpPr>
              <p:cNvPr id="8" name="CasellaDiTesto 7">
                <a:extLst>
                  <a:ext uri="{FF2B5EF4-FFF2-40B4-BE49-F238E27FC236}">
                    <a16:creationId xmlns:a16="http://schemas.microsoft.com/office/drawing/2014/main" id="{570059C0-D3B3-9F53-1F05-CBAC8BE86530}"/>
                  </a:ext>
                </a:extLst>
              </p:cNvPr>
              <p:cNvSpPr txBox="1">
                <a:spLocks noRot="1" noChangeAspect="1" noMove="1" noResize="1" noEditPoints="1" noAdjustHandles="1" noChangeArrowheads="1" noChangeShapeType="1" noTextEdit="1"/>
              </p:cNvSpPr>
              <p:nvPr/>
            </p:nvSpPr>
            <p:spPr>
              <a:xfrm>
                <a:off x="353835" y="1828800"/>
                <a:ext cx="8251372" cy="923330"/>
              </a:xfrm>
              <a:prstGeom prst="rect">
                <a:avLst/>
              </a:prstGeom>
              <a:blipFill>
                <a:blip r:embed="rId2"/>
                <a:stretch>
                  <a:fillRect l="-461" t="-2740" b="-9589"/>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10" name="CasellaDiTesto 9">
                <a:extLst>
                  <a:ext uri="{FF2B5EF4-FFF2-40B4-BE49-F238E27FC236}">
                    <a16:creationId xmlns:a16="http://schemas.microsoft.com/office/drawing/2014/main" id="{446CBE46-9661-7A38-7039-A161512DA8BD}"/>
                  </a:ext>
                </a:extLst>
              </p:cNvPr>
              <p:cNvSpPr txBox="1"/>
              <p:nvPr/>
            </p:nvSpPr>
            <p:spPr>
              <a:xfrm>
                <a:off x="288521" y="3052613"/>
                <a:ext cx="8581043" cy="1477328"/>
              </a:xfrm>
              <a:prstGeom prst="rect">
                <a:avLst/>
              </a:prstGeom>
              <a:noFill/>
            </p:spPr>
            <p:txBody>
              <a:bodyPr wrap="square" rtlCol="0">
                <a:spAutoFit/>
              </a:bodyPr>
              <a:lstStyle/>
              <a:p>
                <a:r>
                  <a:rPr lang="it-IT"/>
                  <a:t> In our case  </a:t>
                </a:r>
                <a14:m>
                  <m:oMath xmlns:m="http://schemas.openxmlformats.org/officeDocument/2006/math">
                    <m:r>
                      <a:rPr lang="it-IT" b="0" i="1">
                        <a:latin typeface="Cambria Math" panose="02040503050406030204" pitchFamily="18" charset="0"/>
                      </a:rPr>
                      <m:t>𝐼</m:t>
                    </m:r>
                    <m:d>
                      <m:dPr>
                        <m:ctrlPr>
                          <a:rPr lang="it-IT" b="0" i="1">
                            <a:latin typeface="Cambria Math" panose="02040503050406030204" pitchFamily="18" charset="0"/>
                          </a:rPr>
                        </m:ctrlPr>
                      </m:dPr>
                      <m:e>
                        <m:r>
                          <a:rPr lang="it-IT" b="0" i="1">
                            <a:latin typeface="Cambria Math" panose="02040503050406030204" pitchFamily="18" charset="0"/>
                          </a:rPr>
                          <m:t>𝑋</m:t>
                        </m:r>
                        <m:r>
                          <a:rPr lang="it-IT" b="0" i="1">
                            <a:latin typeface="Cambria Math" panose="02040503050406030204" pitchFamily="18" charset="0"/>
                          </a:rPr>
                          <m:t>,</m:t>
                        </m:r>
                        <m:r>
                          <a:rPr lang="it-IT" b="0" i="1">
                            <a:latin typeface="Cambria Math" panose="02040503050406030204" pitchFamily="18" charset="0"/>
                          </a:rPr>
                          <m:t>𝑌</m:t>
                        </m:r>
                      </m:e>
                    </m:d>
                  </m:oMath>
                </a14:m>
                <a:r>
                  <a:rPr lang="it-IT"/>
                  <a:t> is lower than the other two mutual informations, however we have to consider that Eve isn't always present in the channel, so the real capacity is an average between the channel with and without eavesdropping:</a:t>
                </a:r>
              </a:p>
              <a:p>
                <a:endParaRPr lang="it-IT"/>
              </a:p>
              <a:p>
                <a:endParaRPr lang="it-IT"/>
              </a:p>
            </p:txBody>
          </p:sp>
        </mc:Choice>
        <mc:Fallback xmlns="">
          <p:sp>
            <p:nvSpPr>
              <p:cNvPr id="10" name="CasellaDiTesto 9">
                <a:extLst>
                  <a:ext uri="{FF2B5EF4-FFF2-40B4-BE49-F238E27FC236}">
                    <a16:creationId xmlns:a16="http://schemas.microsoft.com/office/drawing/2014/main" id="{446CBE46-9661-7A38-7039-A161512DA8BD}"/>
                  </a:ext>
                </a:extLst>
              </p:cNvPr>
              <p:cNvSpPr txBox="1">
                <a:spLocks noRot="1" noChangeAspect="1" noMove="1" noResize="1" noEditPoints="1" noAdjustHandles="1" noChangeArrowheads="1" noChangeShapeType="1" noTextEdit="1"/>
              </p:cNvSpPr>
              <p:nvPr/>
            </p:nvSpPr>
            <p:spPr>
              <a:xfrm>
                <a:off x="288521" y="3052613"/>
                <a:ext cx="8581043" cy="1477328"/>
              </a:xfrm>
              <a:prstGeom prst="rect">
                <a:avLst/>
              </a:prstGeom>
              <a:blipFill>
                <a:blip r:embed="rId3"/>
                <a:stretch>
                  <a:fillRect l="-591" t="-1709" r="-886"/>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15" name="CasellaDiTesto 14">
                <a:extLst>
                  <a:ext uri="{FF2B5EF4-FFF2-40B4-BE49-F238E27FC236}">
                    <a16:creationId xmlns:a16="http://schemas.microsoft.com/office/drawing/2014/main" id="{564A1908-3D69-B5BD-6A66-653B88E36EA5}"/>
                  </a:ext>
                </a:extLst>
              </p:cNvPr>
              <p:cNvSpPr txBox="1"/>
              <p:nvPr/>
            </p:nvSpPr>
            <p:spPr>
              <a:xfrm>
                <a:off x="1687285" y="4368098"/>
                <a:ext cx="515429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it-IT" b="0" i="1">
                          <a:latin typeface="Cambria Math" panose="02040503050406030204" pitchFamily="18" charset="0"/>
                        </a:rPr>
                        <m:t>𝐼</m:t>
                      </m:r>
                      <m:sSub>
                        <m:sSubPr>
                          <m:ctrlPr>
                            <a:rPr lang="it-IT" b="0" i="1">
                              <a:latin typeface="Cambria Math" panose="02040503050406030204" pitchFamily="18" charset="0"/>
                            </a:rPr>
                          </m:ctrlPr>
                        </m:sSubPr>
                        <m:e>
                          <m:d>
                            <m:dPr>
                              <m:ctrlPr>
                                <a:rPr lang="it-IT" b="0" i="1">
                                  <a:latin typeface="Cambria Math" panose="02040503050406030204" pitchFamily="18" charset="0"/>
                                </a:rPr>
                              </m:ctrlPr>
                            </m:dPr>
                            <m:e>
                              <m:r>
                                <a:rPr lang="it-IT" b="0" i="1">
                                  <a:latin typeface="Cambria Math" panose="02040503050406030204" pitchFamily="18" charset="0"/>
                                </a:rPr>
                                <m:t>𝑋</m:t>
                              </m:r>
                              <m:r>
                                <a:rPr lang="it-IT" b="0" i="1">
                                  <a:latin typeface="Cambria Math" panose="02040503050406030204" pitchFamily="18" charset="0"/>
                                </a:rPr>
                                <m:t>,</m:t>
                              </m:r>
                              <m:r>
                                <a:rPr lang="it-IT" b="0" i="1">
                                  <a:latin typeface="Cambria Math" panose="02040503050406030204" pitchFamily="18" charset="0"/>
                                </a:rPr>
                                <m:t>𝑌</m:t>
                              </m:r>
                            </m:e>
                          </m:d>
                        </m:e>
                        <m:sub>
                          <m:r>
                            <a:rPr lang="it-IT" b="0" i="1">
                              <a:latin typeface="Cambria Math" panose="02040503050406030204" pitchFamily="18" charset="0"/>
                            </a:rPr>
                            <m:t>𝐸𝑉𝐸</m:t>
                          </m:r>
                        </m:sub>
                      </m:sSub>
                      <m:r>
                        <a:rPr lang="it-IT" b="0" i="1">
                          <a:latin typeface="Cambria Math" panose="02040503050406030204" pitchFamily="18" charset="0"/>
                        </a:rPr>
                        <m:t>⋅</m:t>
                      </m:r>
                      <m:r>
                        <a:rPr lang="it-IT" b="0" i="1">
                          <a:latin typeface="Cambria Math" panose="02040503050406030204" pitchFamily="18" charset="0"/>
                        </a:rPr>
                        <m:t>𝜇</m:t>
                      </m:r>
                      <m:r>
                        <a:rPr lang="it-IT" b="0" i="1">
                          <a:latin typeface="Cambria Math" panose="02040503050406030204" pitchFamily="18" charset="0"/>
                        </a:rPr>
                        <m:t>+ </m:t>
                      </m:r>
                      <m:r>
                        <a:rPr lang="it-IT" b="0" i="1">
                          <a:latin typeface="Cambria Math" panose="02040503050406030204" pitchFamily="18" charset="0"/>
                        </a:rPr>
                        <m:t>𝐼</m:t>
                      </m:r>
                      <m:sSub>
                        <m:sSubPr>
                          <m:ctrlPr>
                            <a:rPr lang="it-IT" b="0" i="1">
                              <a:latin typeface="Cambria Math" panose="02040503050406030204" pitchFamily="18" charset="0"/>
                            </a:rPr>
                          </m:ctrlPr>
                        </m:sSubPr>
                        <m:e>
                          <m:d>
                            <m:dPr>
                              <m:ctrlPr>
                                <a:rPr lang="it-IT" b="0" i="1">
                                  <a:latin typeface="Cambria Math" panose="02040503050406030204" pitchFamily="18" charset="0"/>
                                </a:rPr>
                              </m:ctrlPr>
                            </m:dPr>
                            <m:e>
                              <m:r>
                                <a:rPr lang="it-IT" b="0" i="1">
                                  <a:latin typeface="Cambria Math" panose="02040503050406030204" pitchFamily="18" charset="0"/>
                                </a:rPr>
                                <m:t>𝑋</m:t>
                              </m:r>
                              <m:r>
                                <a:rPr lang="it-IT" b="0" i="1">
                                  <a:latin typeface="Cambria Math" panose="02040503050406030204" pitchFamily="18" charset="0"/>
                                </a:rPr>
                                <m:t>,</m:t>
                              </m:r>
                              <m:r>
                                <a:rPr lang="it-IT" b="0" i="1">
                                  <a:latin typeface="Cambria Math" panose="02040503050406030204" pitchFamily="18" charset="0"/>
                                </a:rPr>
                                <m:t>𝑌</m:t>
                              </m:r>
                            </m:e>
                          </m:d>
                        </m:e>
                        <m:sub>
                          <m:r>
                            <a:rPr lang="it-IT" b="0" i="1">
                              <a:latin typeface="Cambria Math" panose="02040503050406030204" pitchFamily="18" charset="0"/>
                            </a:rPr>
                            <m:t>𝑁𝑂</m:t>
                          </m:r>
                          <m:r>
                            <a:rPr lang="it-IT" b="0" i="1">
                              <a:latin typeface="Cambria Math" panose="02040503050406030204" pitchFamily="18" charset="0"/>
                            </a:rPr>
                            <m:t> </m:t>
                          </m:r>
                          <m:r>
                            <a:rPr lang="it-IT" b="0" i="1">
                              <a:latin typeface="Cambria Math" panose="02040503050406030204" pitchFamily="18" charset="0"/>
                            </a:rPr>
                            <m:t>𝐸𝑉𝐸</m:t>
                          </m:r>
                        </m:sub>
                      </m:sSub>
                      <m:r>
                        <a:rPr lang="it-IT" b="0" i="1">
                          <a:latin typeface="Cambria Math" panose="02040503050406030204" pitchFamily="18" charset="0"/>
                        </a:rPr>
                        <m:t>⋅</m:t>
                      </m:r>
                      <m:d>
                        <m:dPr>
                          <m:ctrlPr>
                            <a:rPr lang="it-IT" b="0" i="1">
                              <a:latin typeface="Cambria Math" panose="02040503050406030204" pitchFamily="18" charset="0"/>
                            </a:rPr>
                          </m:ctrlPr>
                        </m:dPr>
                        <m:e>
                          <m:r>
                            <a:rPr lang="it-IT" b="0" i="1">
                              <a:latin typeface="Cambria Math" panose="02040503050406030204" pitchFamily="18" charset="0"/>
                            </a:rPr>
                            <m:t>1−</m:t>
                          </m:r>
                          <m:r>
                            <a:rPr lang="it-IT" b="0" i="1">
                              <a:latin typeface="Cambria Math" panose="02040503050406030204" pitchFamily="18" charset="0"/>
                            </a:rPr>
                            <m:t>𝜇</m:t>
                          </m:r>
                        </m:e>
                      </m:d>
                      <m:r>
                        <a:rPr lang="it-IT" b="0" i="1">
                          <a:latin typeface="Cambria Math" panose="02040503050406030204" pitchFamily="18" charset="0"/>
                        </a:rPr>
                        <m:t>≥</m:t>
                      </m:r>
                      <m:r>
                        <a:rPr lang="it-IT" b="0" i="1">
                          <a:latin typeface="Cambria Math" panose="02040503050406030204" pitchFamily="18" charset="0"/>
                        </a:rPr>
                        <m:t>𝐼</m:t>
                      </m:r>
                      <m:d>
                        <m:dPr>
                          <m:ctrlPr>
                            <a:rPr lang="it-IT" b="0" i="1">
                              <a:latin typeface="Cambria Math" panose="02040503050406030204" pitchFamily="18" charset="0"/>
                            </a:rPr>
                          </m:ctrlPr>
                        </m:dPr>
                        <m:e>
                          <m:r>
                            <a:rPr lang="it-IT" b="0" i="1">
                              <a:latin typeface="Cambria Math" panose="02040503050406030204" pitchFamily="18" charset="0"/>
                            </a:rPr>
                            <m:t>𝐸𝑉𝐸</m:t>
                          </m:r>
                          <m:r>
                            <a:rPr lang="it-IT" b="0" i="1">
                              <a:latin typeface="Cambria Math" panose="02040503050406030204" pitchFamily="18" charset="0"/>
                            </a:rPr>
                            <m:t>,</m:t>
                          </m:r>
                          <m:r>
                            <a:rPr lang="it-IT" b="0" i="1">
                              <a:latin typeface="Cambria Math" panose="02040503050406030204" pitchFamily="18" charset="0"/>
                            </a:rPr>
                            <m:t>𝑌</m:t>
                          </m:r>
                        </m:e>
                      </m:d>
                    </m:oMath>
                  </m:oMathPara>
                </a14:m>
                <a:endParaRPr lang="it-IT"/>
              </a:p>
            </p:txBody>
          </p:sp>
        </mc:Choice>
        <mc:Fallback xmlns="">
          <p:sp>
            <p:nvSpPr>
              <p:cNvPr id="15" name="CasellaDiTesto 14">
                <a:extLst>
                  <a:ext uri="{FF2B5EF4-FFF2-40B4-BE49-F238E27FC236}">
                    <a16:creationId xmlns:a16="http://schemas.microsoft.com/office/drawing/2014/main" id="{564A1908-3D69-B5BD-6A66-653B88E36EA5}"/>
                  </a:ext>
                </a:extLst>
              </p:cNvPr>
              <p:cNvSpPr txBox="1">
                <a:spLocks noRot="1" noChangeAspect="1" noMove="1" noResize="1" noEditPoints="1" noAdjustHandles="1" noChangeArrowheads="1" noChangeShapeType="1" noTextEdit="1"/>
              </p:cNvSpPr>
              <p:nvPr/>
            </p:nvSpPr>
            <p:spPr>
              <a:xfrm>
                <a:off x="1687285" y="4368098"/>
                <a:ext cx="5154296" cy="276999"/>
              </a:xfrm>
              <a:prstGeom prst="rect">
                <a:avLst/>
              </a:prstGeom>
              <a:blipFill>
                <a:blip r:embed="rId4"/>
                <a:stretch>
                  <a:fillRect l="-491" t="-9091" b="-40909"/>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23" name="CasellaDiTesto 22">
                <a:extLst>
                  <a:ext uri="{FF2B5EF4-FFF2-40B4-BE49-F238E27FC236}">
                    <a16:creationId xmlns:a16="http://schemas.microsoft.com/office/drawing/2014/main" id="{8D0F87DD-2B9F-3C0D-CCCC-590DEC6C631E}"/>
                  </a:ext>
                </a:extLst>
              </p:cNvPr>
              <p:cNvSpPr txBox="1"/>
              <p:nvPr/>
            </p:nvSpPr>
            <p:spPr>
              <a:xfrm>
                <a:off x="233099" y="5225143"/>
                <a:ext cx="8910901" cy="369332"/>
              </a:xfrm>
              <a:prstGeom prst="rect">
                <a:avLst/>
              </a:prstGeom>
              <a:noFill/>
            </p:spPr>
            <p:txBody>
              <a:bodyPr wrap="none" rtlCol="0">
                <a:spAutoFit/>
              </a:bodyPr>
              <a:lstStyle/>
              <a:p>
                <a:r>
                  <a:rPr lang="it-IT"/>
                  <a:t>Where </a:t>
                </a:r>
                <a14:m>
                  <m:oMath xmlns:m="http://schemas.openxmlformats.org/officeDocument/2006/math">
                    <m:r>
                      <a:rPr lang="it-IT" b="0" i="1">
                        <a:latin typeface="Cambria Math" panose="02040503050406030204" pitchFamily="18" charset="0"/>
                      </a:rPr>
                      <m:t>𝜇</m:t>
                    </m:r>
                    <m:r>
                      <a:rPr lang="it-IT" b="0" i="0">
                        <a:latin typeface="Cambria Math" panose="02040503050406030204" pitchFamily="18" charset="0"/>
                      </a:rPr>
                      <m:t> </m:t>
                    </m:r>
                  </m:oMath>
                </a14:m>
                <a:r>
                  <a:rPr lang="it-IT"/>
                  <a:t>is a coefficient that rapresents of how much Eve can interfere before ruining the key.</a:t>
                </a:r>
              </a:p>
            </p:txBody>
          </p:sp>
        </mc:Choice>
        <mc:Fallback xmlns="">
          <p:sp>
            <p:nvSpPr>
              <p:cNvPr id="23" name="CasellaDiTesto 22">
                <a:extLst>
                  <a:ext uri="{FF2B5EF4-FFF2-40B4-BE49-F238E27FC236}">
                    <a16:creationId xmlns:a16="http://schemas.microsoft.com/office/drawing/2014/main" id="{8D0F87DD-2B9F-3C0D-CCCC-590DEC6C631E}"/>
                  </a:ext>
                </a:extLst>
              </p:cNvPr>
              <p:cNvSpPr txBox="1">
                <a:spLocks noRot="1" noChangeAspect="1" noMove="1" noResize="1" noEditPoints="1" noAdjustHandles="1" noChangeArrowheads="1" noChangeShapeType="1" noTextEdit="1"/>
              </p:cNvSpPr>
              <p:nvPr/>
            </p:nvSpPr>
            <p:spPr>
              <a:xfrm>
                <a:off x="233099" y="5225143"/>
                <a:ext cx="8910901" cy="369332"/>
              </a:xfrm>
              <a:prstGeom prst="rect">
                <a:avLst/>
              </a:prstGeom>
              <a:blipFill>
                <a:blip r:embed="rId5"/>
                <a:stretch>
                  <a:fillRect l="-570" t="-6667" r="-142" b="-26667"/>
                </a:stretch>
              </a:blipFill>
            </p:spPr>
            <p:txBody>
              <a:bodyPr/>
              <a:lstStyle/>
              <a:p>
                <a:r>
                  <a:rPr lang="it-IT">
                    <a:noFill/>
                  </a:rPr>
                  <a:t> </a:t>
                </a:r>
              </a:p>
            </p:txBody>
          </p:sp>
        </mc:Fallback>
      </mc:AlternateContent>
      <p:sp>
        <p:nvSpPr>
          <p:cNvPr id="26" name="Titolo 1">
            <a:extLst>
              <a:ext uri="{FF2B5EF4-FFF2-40B4-BE49-F238E27FC236}">
                <a16:creationId xmlns:a16="http://schemas.microsoft.com/office/drawing/2014/main" id="{52202204-A797-F43A-A3EC-52AB8D401EB5}"/>
              </a:ext>
            </a:extLst>
          </p:cNvPr>
          <p:cNvSpPr>
            <a:spLocks noGrp="1"/>
          </p:cNvSpPr>
          <p:nvPr>
            <p:ph type="title"/>
          </p:nvPr>
        </p:nvSpPr>
        <p:spPr>
          <a:xfrm>
            <a:off x="344145" y="320068"/>
            <a:ext cx="8581043" cy="552703"/>
          </a:xfrm>
        </p:spPr>
        <p:txBody>
          <a:bodyPr>
            <a:normAutofit/>
          </a:bodyPr>
          <a:lstStyle/>
          <a:p>
            <a:r>
              <a:rPr lang="it-IT"/>
              <a:t>Maximum QBER for error correction and privacy amplification</a:t>
            </a:r>
          </a:p>
        </p:txBody>
      </p:sp>
    </p:spTree>
    <p:extLst>
      <p:ext uri="{BB962C8B-B14F-4D97-AF65-F5344CB8AC3E}">
        <p14:creationId xmlns:p14="http://schemas.microsoft.com/office/powerpoint/2010/main" val="19188495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sellaDiTesto 3">
            <a:extLst>
              <a:ext uri="{FF2B5EF4-FFF2-40B4-BE49-F238E27FC236}">
                <a16:creationId xmlns:a16="http://schemas.microsoft.com/office/drawing/2014/main" id="{3CBCAEDA-E798-1E1B-B01F-8C380CFAEC12}"/>
              </a:ext>
            </a:extLst>
          </p:cNvPr>
          <p:cNvSpPr txBox="1"/>
          <p:nvPr/>
        </p:nvSpPr>
        <p:spPr>
          <a:xfrm>
            <a:off x="669520" y="3798288"/>
            <a:ext cx="7228114" cy="923330"/>
          </a:xfrm>
          <a:prstGeom prst="rect">
            <a:avLst/>
          </a:prstGeom>
          <a:noFill/>
        </p:spPr>
        <p:txBody>
          <a:bodyPr wrap="square">
            <a:spAutoFit/>
          </a:bodyPr>
          <a:lstStyle/>
          <a:p>
            <a:r>
              <a:rPr lang="it-IT"/>
              <a:t>This is a higher value than the maximum QBER of BB84 (15.4%), so we have quantitatively demonstrated that the six-state protocol is more resilient against intercept-resend attacks. </a:t>
            </a:r>
          </a:p>
        </p:txBody>
      </p:sp>
      <mc:AlternateContent xmlns:mc="http://schemas.openxmlformats.org/markup-compatibility/2006" xmlns:a14="http://schemas.microsoft.com/office/drawing/2010/main">
        <mc:Choice Requires="a14">
          <p:sp>
            <p:nvSpPr>
              <p:cNvPr id="6" name="CasellaDiTesto 5">
                <a:extLst>
                  <a:ext uri="{FF2B5EF4-FFF2-40B4-BE49-F238E27FC236}">
                    <a16:creationId xmlns:a16="http://schemas.microsoft.com/office/drawing/2014/main" id="{8597B77E-B6C5-AD0F-D143-FEB7CF9F4639}"/>
                  </a:ext>
                </a:extLst>
              </p:cNvPr>
              <p:cNvSpPr txBox="1"/>
              <p:nvPr/>
            </p:nvSpPr>
            <p:spPr>
              <a:xfrm>
                <a:off x="2002973" y="3130865"/>
                <a:ext cx="6732765" cy="38151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it-IT" b="0" i="1">
                              <a:latin typeface="Cambria Math" panose="02040503050406030204" pitchFamily="18" charset="0"/>
                            </a:rPr>
                          </m:ctrlPr>
                        </m:sSubPr>
                        <m:e>
                          <m:r>
                            <a:rPr lang="it-IT" b="0" i="1">
                              <a:latin typeface="Cambria Math" panose="02040503050406030204" pitchFamily="18" charset="0"/>
                            </a:rPr>
                            <m:t>𝜇</m:t>
                          </m:r>
                        </m:e>
                        <m:sub>
                          <m:r>
                            <a:rPr lang="it-IT" b="0" i="1">
                              <a:latin typeface="Cambria Math" panose="02040503050406030204" pitchFamily="18" charset="0"/>
                            </a:rPr>
                            <m:t>𝑆𝑆𝑃</m:t>
                          </m:r>
                        </m:sub>
                      </m:sSub>
                      <m:r>
                        <a:rPr lang="it-IT" b="0" i="1">
                          <a:latin typeface="Cambria Math" panose="02040503050406030204" pitchFamily="18" charset="0"/>
                        </a:rPr>
                        <m:t>≤0.7259 →</m:t>
                      </m:r>
                      <m:r>
                        <a:rPr lang="it-IT" b="0" i="1">
                          <a:latin typeface="Cambria Math" panose="02040503050406030204" pitchFamily="18" charset="0"/>
                        </a:rPr>
                        <m:t>𝑄𝐵𝐸</m:t>
                      </m:r>
                      <m:sSub>
                        <m:sSubPr>
                          <m:ctrlPr>
                            <a:rPr lang="it-IT" b="0" i="1">
                              <a:latin typeface="Cambria Math" panose="02040503050406030204" pitchFamily="18" charset="0"/>
                            </a:rPr>
                          </m:ctrlPr>
                        </m:sSubPr>
                        <m:e>
                          <m:r>
                            <a:rPr lang="it-IT" b="0" i="1">
                              <a:latin typeface="Cambria Math" panose="02040503050406030204" pitchFamily="18" charset="0"/>
                            </a:rPr>
                            <m:t>𝑅</m:t>
                          </m:r>
                        </m:e>
                        <m:sub>
                          <m:r>
                            <a:rPr lang="it-IT" b="0" i="1">
                              <a:latin typeface="Cambria Math" panose="02040503050406030204" pitchFamily="18" charset="0"/>
                            </a:rPr>
                            <m:t>𝑀𝐴𝑋</m:t>
                          </m:r>
                          <m:r>
                            <a:rPr lang="it-IT" b="0" i="1">
                              <a:latin typeface="Cambria Math" panose="02040503050406030204" pitchFamily="18" charset="0"/>
                            </a:rPr>
                            <m:t>,</m:t>
                          </m:r>
                          <m:r>
                            <a:rPr lang="it-IT" b="0" i="1">
                              <a:latin typeface="Cambria Math" panose="02040503050406030204" pitchFamily="18" charset="0"/>
                            </a:rPr>
                            <m:t>𝐵𝐵</m:t>
                          </m:r>
                          <m:r>
                            <a:rPr lang="it-IT" b="0" i="1">
                              <a:latin typeface="Cambria Math" panose="02040503050406030204" pitchFamily="18" charset="0"/>
                            </a:rPr>
                            <m:t>84</m:t>
                          </m:r>
                        </m:sub>
                      </m:sSub>
                      <m:r>
                        <a:rPr lang="it-IT" b="0" i="1">
                          <a:latin typeface="Cambria Math" panose="02040503050406030204" pitchFamily="18" charset="0"/>
                        </a:rPr>
                        <m:t>=33%⋅</m:t>
                      </m:r>
                      <m:sSub>
                        <m:sSubPr>
                          <m:ctrlPr>
                            <a:rPr lang="it-IT" b="0" i="1">
                              <a:latin typeface="Cambria Math" panose="02040503050406030204" pitchFamily="18" charset="0"/>
                            </a:rPr>
                          </m:ctrlPr>
                        </m:sSubPr>
                        <m:e>
                          <m:r>
                            <a:rPr lang="it-IT" b="0" i="1">
                              <a:latin typeface="Cambria Math" panose="02040503050406030204" pitchFamily="18" charset="0"/>
                            </a:rPr>
                            <m:t>𝜇</m:t>
                          </m:r>
                        </m:e>
                        <m:sub>
                          <m:r>
                            <a:rPr lang="it-IT" b="0" i="1">
                              <a:latin typeface="Cambria Math" panose="02040503050406030204" pitchFamily="18" charset="0"/>
                            </a:rPr>
                            <m:t>𝐵𝐵</m:t>
                          </m:r>
                          <m:r>
                            <a:rPr lang="it-IT" b="0" i="1">
                              <a:latin typeface="Cambria Math" panose="02040503050406030204" pitchFamily="18" charset="0"/>
                            </a:rPr>
                            <m:t>84</m:t>
                          </m:r>
                        </m:sub>
                      </m:sSub>
                      <m:r>
                        <a:rPr lang="it-IT" b="0" i="1">
                          <a:latin typeface="Cambria Math" panose="02040503050406030204" pitchFamily="18" charset="0"/>
                        </a:rPr>
                        <m:t>=24.2%</m:t>
                      </m:r>
                    </m:oMath>
                  </m:oMathPara>
                </a14:m>
                <a:endParaRPr lang="it-IT"/>
              </a:p>
            </p:txBody>
          </p:sp>
        </mc:Choice>
        <mc:Fallback xmlns="">
          <p:sp>
            <p:nvSpPr>
              <p:cNvPr id="6" name="CasellaDiTesto 5">
                <a:extLst>
                  <a:ext uri="{FF2B5EF4-FFF2-40B4-BE49-F238E27FC236}">
                    <a16:creationId xmlns:a16="http://schemas.microsoft.com/office/drawing/2014/main" id="{8597B77E-B6C5-AD0F-D143-FEB7CF9F4639}"/>
                  </a:ext>
                </a:extLst>
              </p:cNvPr>
              <p:cNvSpPr txBox="1">
                <a:spLocks noRot="1" noChangeAspect="1" noMove="1" noResize="1" noEditPoints="1" noAdjustHandles="1" noChangeArrowheads="1" noChangeShapeType="1" noTextEdit="1"/>
              </p:cNvSpPr>
              <p:nvPr/>
            </p:nvSpPr>
            <p:spPr>
              <a:xfrm>
                <a:off x="2002973" y="3130865"/>
                <a:ext cx="6732765" cy="381515"/>
              </a:xfrm>
              <a:prstGeom prst="rect">
                <a:avLst/>
              </a:prstGeom>
              <a:blipFill>
                <a:blip r:embed="rId2"/>
                <a:stretch>
                  <a:fillRect b="-12903"/>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7" name="CasellaDiTesto 6">
                <a:extLst>
                  <a:ext uri="{FF2B5EF4-FFF2-40B4-BE49-F238E27FC236}">
                    <a16:creationId xmlns:a16="http://schemas.microsoft.com/office/drawing/2014/main" id="{0CD56FD5-EC82-3F7F-72D0-F0D7DB45CA76}"/>
                  </a:ext>
                </a:extLst>
              </p:cNvPr>
              <p:cNvSpPr txBox="1"/>
              <p:nvPr/>
            </p:nvSpPr>
            <p:spPr>
              <a:xfrm>
                <a:off x="2642881" y="1929088"/>
                <a:ext cx="5856347" cy="28918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it-IT" b="0" i="1">
                              <a:latin typeface="Cambria Math" panose="02040503050406030204" pitchFamily="18" charset="0"/>
                            </a:rPr>
                          </m:ctrlPr>
                        </m:sSubPr>
                        <m:e>
                          <m:r>
                            <a:rPr lang="it-IT" b="0" i="1">
                              <a:latin typeface="Cambria Math" panose="02040503050406030204" pitchFamily="18" charset="0"/>
                            </a:rPr>
                            <m:t>𝜇</m:t>
                          </m:r>
                        </m:e>
                        <m:sub>
                          <m:r>
                            <a:rPr lang="it-IT" b="0" i="1">
                              <a:latin typeface="Cambria Math" panose="02040503050406030204" pitchFamily="18" charset="0"/>
                            </a:rPr>
                            <m:t>𝐵𝐵</m:t>
                          </m:r>
                          <m:r>
                            <a:rPr lang="it-IT" b="0" i="1">
                              <a:latin typeface="Cambria Math" panose="02040503050406030204" pitchFamily="18" charset="0"/>
                            </a:rPr>
                            <m:t>84</m:t>
                          </m:r>
                        </m:sub>
                      </m:sSub>
                      <m:r>
                        <a:rPr lang="it-IT" b="0" i="1">
                          <a:latin typeface="Cambria Math" panose="02040503050406030204" pitchFamily="18" charset="0"/>
                        </a:rPr>
                        <m:t>≤0.6161 →</m:t>
                      </m:r>
                      <m:r>
                        <a:rPr lang="it-IT" b="0" i="1">
                          <a:latin typeface="Cambria Math" panose="02040503050406030204" pitchFamily="18" charset="0"/>
                        </a:rPr>
                        <m:t>𝑄𝐵𝐸</m:t>
                      </m:r>
                      <m:sSub>
                        <m:sSubPr>
                          <m:ctrlPr>
                            <a:rPr lang="it-IT" b="0" i="1">
                              <a:latin typeface="Cambria Math" panose="02040503050406030204" pitchFamily="18" charset="0"/>
                            </a:rPr>
                          </m:ctrlPr>
                        </m:sSubPr>
                        <m:e>
                          <m:r>
                            <a:rPr lang="it-IT" b="0" i="1">
                              <a:latin typeface="Cambria Math" panose="02040503050406030204" pitchFamily="18" charset="0"/>
                            </a:rPr>
                            <m:t>𝑅</m:t>
                          </m:r>
                        </m:e>
                        <m:sub>
                          <m:r>
                            <a:rPr lang="it-IT" b="0" i="1">
                              <a:latin typeface="Cambria Math" panose="02040503050406030204" pitchFamily="18" charset="0"/>
                            </a:rPr>
                            <m:t>𝑀𝐴𝑋</m:t>
                          </m:r>
                          <m:r>
                            <a:rPr lang="it-IT" b="0" i="1">
                              <a:latin typeface="Cambria Math" panose="02040503050406030204" pitchFamily="18" charset="0"/>
                            </a:rPr>
                            <m:t>,</m:t>
                          </m:r>
                          <m:r>
                            <a:rPr lang="it-IT" b="0" i="1">
                              <a:latin typeface="Cambria Math" panose="02040503050406030204" pitchFamily="18" charset="0"/>
                            </a:rPr>
                            <m:t>𝐵𝐵</m:t>
                          </m:r>
                          <m:r>
                            <a:rPr lang="it-IT" b="0" i="1">
                              <a:latin typeface="Cambria Math" panose="02040503050406030204" pitchFamily="18" charset="0"/>
                            </a:rPr>
                            <m:t>84</m:t>
                          </m:r>
                        </m:sub>
                      </m:sSub>
                      <m:r>
                        <a:rPr lang="it-IT" b="0" i="1">
                          <a:latin typeface="Cambria Math" panose="02040503050406030204" pitchFamily="18" charset="0"/>
                        </a:rPr>
                        <m:t>=25%⋅</m:t>
                      </m:r>
                      <m:sSub>
                        <m:sSubPr>
                          <m:ctrlPr>
                            <a:rPr lang="it-IT" b="0" i="1">
                              <a:latin typeface="Cambria Math" panose="02040503050406030204" pitchFamily="18" charset="0"/>
                            </a:rPr>
                          </m:ctrlPr>
                        </m:sSubPr>
                        <m:e>
                          <m:r>
                            <a:rPr lang="it-IT" b="0" i="1">
                              <a:latin typeface="Cambria Math" panose="02040503050406030204" pitchFamily="18" charset="0"/>
                            </a:rPr>
                            <m:t>𝜇</m:t>
                          </m:r>
                        </m:e>
                        <m:sub>
                          <m:r>
                            <a:rPr lang="it-IT" b="0" i="1">
                              <a:latin typeface="Cambria Math" panose="02040503050406030204" pitchFamily="18" charset="0"/>
                            </a:rPr>
                            <m:t>𝐵𝐵</m:t>
                          </m:r>
                          <m:r>
                            <a:rPr lang="it-IT" b="0" i="1">
                              <a:latin typeface="Cambria Math" panose="02040503050406030204" pitchFamily="18" charset="0"/>
                            </a:rPr>
                            <m:t>84</m:t>
                          </m:r>
                        </m:sub>
                      </m:sSub>
                      <m:r>
                        <a:rPr lang="it-IT" b="0" i="1">
                          <a:latin typeface="Cambria Math" panose="02040503050406030204" pitchFamily="18" charset="0"/>
                        </a:rPr>
                        <m:t>=15.4%</m:t>
                      </m:r>
                    </m:oMath>
                  </m:oMathPara>
                </a14:m>
                <a:endParaRPr lang="it-IT"/>
              </a:p>
            </p:txBody>
          </p:sp>
        </mc:Choice>
        <mc:Fallback xmlns="">
          <p:sp>
            <p:nvSpPr>
              <p:cNvPr id="7" name="CasellaDiTesto 6">
                <a:extLst>
                  <a:ext uri="{FF2B5EF4-FFF2-40B4-BE49-F238E27FC236}">
                    <a16:creationId xmlns:a16="http://schemas.microsoft.com/office/drawing/2014/main" id="{0CD56FD5-EC82-3F7F-72D0-F0D7DB45CA76}"/>
                  </a:ext>
                </a:extLst>
              </p:cNvPr>
              <p:cNvSpPr txBox="1">
                <a:spLocks noRot="1" noChangeAspect="1" noMove="1" noResize="1" noEditPoints="1" noAdjustHandles="1" noChangeArrowheads="1" noChangeShapeType="1" noTextEdit="1"/>
              </p:cNvSpPr>
              <p:nvPr/>
            </p:nvSpPr>
            <p:spPr>
              <a:xfrm>
                <a:off x="2642881" y="1929088"/>
                <a:ext cx="5856347" cy="289182"/>
              </a:xfrm>
              <a:prstGeom prst="rect">
                <a:avLst/>
              </a:prstGeom>
              <a:blipFill>
                <a:blip r:embed="rId3"/>
                <a:stretch>
                  <a:fillRect l="-649" t="-4167" r="-433" b="-29167"/>
                </a:stretch>
              </a:blipFill>
            </p:spPr>
            <p:txBody>
              <a:bodyPr/>
              <a:lstStyle/>
              <a:p>
                <a:r>
                  <a:rPr lang="it-IT">
                    <a:noFill/>
                  </a:rPr>
                  <a:t> </a:t>
                </a:r>
              </a:p>
            </p:txBody>
          </p:sp>
        </mc:Fallback>
      </mc:AlternateContent>
      <p:sp>
        <p:nvSpPr>
          <p:cNvPr id="8" name="CasellaDiTesto 7">
            <a:extLst>
              <a:ext uri="{FF2B5EF4-FFF2-40B4-BE49-F238E27FC236}">
                <a16:creationId xmlns:a16="http://schemas.microsoft.com/office/drawing/2014/main" id="{02C6FBF6-4E1D-C710-00B1-2EC91BC11A1D}"/>
              </a:ext>
            </a:extLst>
          </p:cNvPr>
          <p:cNvSpPr txBox="1"/>
          <p:nvPr/>
        </p:nvSpPr>
        <p:spPr>
          <a:xfrm>
            <a:off x="669520" y="1927119"/>
            <a:ext cx="1973361" cy="369332"/>
          </a:xfrm>
          <a:prstGeom prst="rect">
            <a:avLst/>
          </a:prstGeom>
          <a:noFill/>
        </p:spPr>
        <p:txBody>
          <a:bodyPr wrap="none" rtlCol="0">
            <a:spAutoFit/>
          </a:bodyPr>
          <a:lstStyle/>
          <a:p>
            <a:r>
              <a:rPr lang="it-IT"/>
              <a:t>For the BB84 case: </a:t>
            </a:r>
          </a:p>
        </p:txBody>
      </p:sp>
      <p:sp>
        <p:nvSpPr>
          <p:cNvPr id="9" name="CasellaDiTesto 8">
            <a:extLst>
              <a:ext uri="{FF2B5EF4-FFF2-40B4-BE49-F238E27FC236}">
                <a16:creationId xmlns:a16="http://schemas.microsoft.com/office/drawing/2014/main" id="{31B26D6B-008F-8588-06C3-B8624CAFC663}"/>
              </a:ext>
            </a:extLst>
          </p:cNvPr>
          <p:cNvSpPr txBox="1"/>
          <p:nvPr/>
        </p:nvSpPr>
        <p:spPr>
          <a:xfrm>
            <a:off x="669520" y="2399705"/>
            <a:ext cx="6584285" cy="369332"/>
          </a:xfrm>
          <a:prstGeom prst="rect">
            <a:avLst/>
          </a:prstGeom>
          <a:noFill/>
        </p:spPr>
        <p:txBody>
          <a:bodyPr wrap="square">
            <a:spAutoFit/>
          </a:bodyPr>
          <a:lstStyle/>
          <a:p>
            <a:r>
              <a:rPr lang="it-IT"/>
              <a:t>Which is analogous to the result obtained by Gisin et al.</a:t>
            </a:r>
          </a:p>
        </p:txBody>
      </p:sp>
      <p:sp>
        <p:nvSpPr>
          <p:cNvPr id="10" name="CasellaDiTesto 9">
            <a:extLst>
              <a:ext uri="{FF2B5EF4-FFF2-40B4-BE49-F238E27FC236}">
                <a16:creationId xmlns:a16="http://schemas.microsoft.com/office/drawing/2014/main" id="{D6107298-B7C5-410D-7FF7-8418B31140C4}"/>
              </a:ext>
            </a:extLst>
          </p:cNvPr>
          <p:cNvSpPr txBox="1"/>
          <p:nvPr/>
        </p:nvSpPr>
        <p:spPr>
          <a:xfrm>
            <a:off x="669520" y="3173567"/>
            <a:ext cx="1761764" cy="369332"/>
          </a:xfrm>
          <a:prstGeom prst="rect">
            <a:avLst/>
          </a:prstGeom>
          <a:noFill/>
        </p:spPr>
        <p:txBody>
          <a:bodyPr wrap="none" rtlCol="0">
            <a:spAutoFit/>
          </a:bodyPr>
          <a:lstStyle/>
          <a:p>
            <a:r>
              <a:rPr lang="it-IT"/>
              <a:t>For the SSP case:</a:t>
            </a:r>
          </a:p>
        </p:txBody>
      </p:sp>
      <p:sp>
        <p:nvSpPr>
          <p:cNvPr id="14" name="Titolo 1">
            <a:extLst>
              <a:ext uri="{FF2B5EF4-FFF2-40B4-BE49-F238E27FC236}">
                <a16:creationId xmlns:a16="http://schemas.microsoft.com/office/drawing/2014/main" id="{EE9AC25B-C6D1-3734-FDDD-4894DF0A622B}"/>
              </a:ext>
            </a:extLst>
          </p:cNvPr>
          <p:cNvSpPr txBox="1">
            <a:spLocks/>
          </p:cNvSpPr>
          <p:nvPr/>
        </p:nvSpPr>
        <p:spPr>
          <a:xfrm>
            <a:off x="281478" y="355380"/>
            <a:ext cx="8581043" cy="552703"/>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r>
              <a:rPr lang="it-IT"/>
              <a:t>Maximum QBER for error correction and privacy amplification</a:t>
            </a:r>
          </a:p>
        </p:txBody>
      </p:sp>
      <p:sp>
        <p:nvSpPr>
          <p:cNvPr id="15" name="CasellaDiTesto 14">
            <a:extLst>
              <a:ext uri="{FF2B5EF4-FFF2-40B4-BE49-F238E27FC236}">
                <a16:creationId xmlns:a16="http://schemas.microsoft.com/office/drawing/2014/main" id="{34BB08B1-0C49-2385-79DB-BD4EF204B24B}"/>
              </a:ext>
            </a:extLst>
          </p:cNvPr>
          <p:cNvSpPr txBox="1"/>
          <p:nvPr/>
        </p:nvSpPr>
        <p:spPr>
          <a:xfrm>
            <a:off x="669520" y="4977007"/>
            <a:ext cx="7749558" cy="646331"/>
          </a:xfrm>
          <a:prstGeom prst="rect">
            <a:avLst/>
          </a:prstGeom>
          <a:noFill/>
        </p:spPr>
        <p:txBody>
          <a:bodyPr wrap="square" rtlCol="0">
            <a:spAutoFit/>
          </a:bodyPr>
          <a:lstStyle/>
          <a:p>
            <a:r>
              <a:rPr lang="it-IT"/>
              <a:t>How can we improve the channel capacity and the QBER? We want to investigate the CV-QKD </a:t>
            </a:r>
          </a:p>
        </p:txBody>
      </p:sp>
    </p:spTree>
    <p:extLst>
      <p:ext uri="{BB962C8B-B14F-4D97-AF65-F5344CB8AC3E}">
        <p14:creationId xmlns:p14="http://schemas.microsoft.com/office/powerpoint/2010/main" val="6329099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F58F287-13F0-2A4B-4608-60284FBC92C0}"/>
              </a:ext>
            </a:extLst>
          </p:cNvPr>
          <p:cNvSpPr>
            <a:spLocks noGrp="1"/>
          </p:cNvSpPr>
          <p:nvPr>
            <p:ph type="title"/>
          </p:nvPr>
        </p:nvSpPr>
        <p:spPr>
          <a:xfrm>
            <a:off x="281478" y="335108"/>
            <a:ext cx="8581043" cy="503091"/>
          </a:xfrm>
        </p:spPr>
        <p:txBody>
          <a:bodyPr/>
          <a:lstStyle/>
          <a:p>
            <a:r>
              <a:rPr lang="it-IT"/>
              <a:t>Continuous-Variable QKD</a:t>
            </a:r>
          </a:p>
        </p:txBody>
      </p:sp>
      <p:sp>
        <p:nvSpPr>
          <p:cNvPr id="6" name="CasellaDiTesto 5">
            <a:extLst>
              <a:ext uri="{FF2B5EF4-FFF2-40B4-BE49-F238E27FC236}">
                <a16:creationId xmlns:a16="http://schemas.microsoft.com/office/drawing/2014/main" id="{39DD9423-3228-4F66-4B71-2A27E08E4161}"/>
              </a:ext>
            </a:extLst>
          </p:cNvPr>
          <p:cNvSpPr txBox="1"/>
          <p:nvPr/>
        </p:nvSpPr>
        <p:spPr>
          <a:xfrm>
            <a:off x="632105" y="1561508"/>
            <a:ext cx="8042338" cy="1477328"/>
          </a:xfrm>
          <a:prstGeom prst="rect">
            <a:avLst/>
          </a:prstGeom>
          <a:noFill/>
        </p:spPr>
        <p:txBody>
          <a:bodyPr wrap="square" rtlCol="0">
            <a:spAutoFit/>
          </a:bodyPr>
          <a:lstStyle/>
          <a:p>
            <a:pPr algn="just"/>
            <a:r>
              <a:rPr lang="it-IT"/>
              <a:t>The simplest CV-QKD protocol that exploits coherent states is the GG02, and it resembles in some features the BB84 protocol: Alice prepares a finite number of coherent states, picking them from a complex Gaussian probability distribution with zero mean and variance V. The states are sent to Bob, which measures at random one of the quadrature with homodyne detection.</a:t>
            </a:r>
          </a:p>
        </p:txBody>
      </p:sp>
      <mc:AlternateContent xmlns:mc="http://schemas.openxmlformats.org/markup-compatibility/2006" xmlns:a14="http://schemas.microsoft.com/office/drawing/2010/main">
        <mc:Choice Requires="a14">
          <p:sp>
            <p:nvSpPr>
              <p:cNvPr id="7" name="CasellaDiTesto 6">
                <a:extLst>
                  <a:ext uri="{FF2B5EF4-FFF2-40B4-BE49-F238E27FC236}">
                    <a16:creationId xmlns:a16="http://schemas.microsoft.com/office/drawing/2014/main" id="{BC8DC32E-AD1A-4247-8391-FB39422970C9}"/>
                  </a:ext>
                </a:extLst>
              </p:cNvPr>
              <p:cNvSpPr txBox="1"/>
              <p:nvPr/>
            </p:nvSpPr>
            <p:spPr>
              <a:xfrm>
                <a:off x="632105" y="3218936"/>
                <a:ext cx="7770490" cy="2308324"/>
              </a:xfrm>
              <a:prstGeom prst="rect">
                <a:avLst/>
              </a:prstGeom>
              <a:noFill/>
            </p:spPr>
            <p:txBody>
              <a:bodyPr wrap="square" rtlCol="0">
                <a:spAutoFit/>
              </a:bodyPr>
              <a:lstStyle/>
              <a:p>
                <a:r>
                  <a:rPr lang="it-IT"/>
                  <a:t>Using a classical public channel, Bob informs Alice about which quadrature was measured, and about half of the key is discarded. The steps remaining consist in the classic post-processing. It includes, similarly to DV-QKD, error correction, parameter estimation and privacy amplification. </a:t>
                </a:r>
              </a:p>
              <a:p>
                <a:endParaRPr lang="it-IT"/>
              </a:p>
              <a:p>
                <a:r>
                  <a:rPr lang="it-IT"/>
                  <a:t>Typical noise parameters to be considered in an optical channel are: shot-noise </a:t>
                </a:r>
                <a14:m>
                  <m:oMath xmlns:m="http://schemas.openxmlformats.org/officeDocument/2006/math">
                    <m:sSub>
                      <m:sSubPr>
                        <m:ctrlPr>
                          <a:rPr lang="it-IT" b="0" i="1">
                            <a:latin typeface="Cambria Math" panose="02040503050406030204" pitchFamily="18" charset="0"/>
                          </a:rPr>
                        </m:ctrlPr>
                      </m:sSubPr>
                      <m:e>
                        <m:r>
                          <a:rPr lang="it-IT" b="0" i="1">
                            <a:latin typeface="Cambria Math" panose="02040503050406030204" pitchFamily="18" charset="0"/>
                          </a:rPr>
                          <m:t>𝑁</m:t>
                        </m:r>
                      </m:e>
                      <m:sub>
                        <m:r>
                          <a:rPr lang="it-IT" b="0" i="1">
                            <a:latin typeface="Cambria Math" panose="02040503050406030204" pitchFamily="18" charset="0"/>
                          </a:rPr>
                          <m:t>0</m:t>
                        </m:r>
                      </m:sub>
                    </m:sSub>
                  </m:oMath>
                </a14:m>
                <a:r>
                  <a:rPr lang="it-IT"/>
                  <a:t>, transmission efficiency </a:t>
                </a:r>
                <a14:m>
                  <m:oMath xmlns:m="http://schemas.openxmlformats.org/officeDocument/2006/math">
                    <m:r>
                      <a:rPr lang="it-IT" i="1">
                        <a:latin typeface="Cambria Math" panose="02040503050406030204" pitchFamily="18" charset="0"/>
                      </a:rPr>
                      <m:t>𝜏</m:t>
                    </m:r>
                  </m:oMath>
                </a14:m>
                <a:r>
                  <a:rPr lang="it-IT"/>
                  <a:t> and excess noise </a:t>
                </a:r>
                <a14:m>
                  <m:oMath xmlns:m="http://schemas.openxmlformats.org/officeDocument/2006/math">
                    <m:r>
                      <a:rPr lang="it-IT" i="1">
                        <a:latin typeface="Cambria Math" panose="02040503050406030204" pitchFamily="18" charset="0"/>
                      </a:rPr>
                      <m:t>𝜉</m:t>
                    </m:r>
                  </m:oMath>
                </a14:m>
                <a:r>
                  <a:rPr lang="it-IT"/>
                  <a:t> (channel noise), quantum efficiency </a:t>
                </a:r>
                <a14:m>
                  <m:oMath xmlns:m="http://schemas.openxmlformats.org/officeDocument/2006/math">
                    <m:r>
                      <a:rPr lang="it-IT" i="1">
                        <a:latin typeface="Cambria Math" panose="02040503050406030204" pitchFamily="18" charset="0"/>
                      </a:rPr>
                      <m:t>𝜂</m:t>
                    </m:r>
                  </m:oMath>
                </a14:m>
                <a:r>
                  <a:rPr lang="it-IT"/>
                  <a:t> and electric noise </a:t>
                </a:r>
                <a14:m>
                  <m:oMath xmlns:m="http://schemas.openxmlformats.org/officeDocument/2006/math">
                    <m:sSub>
                      <m:sSubPr>
                        <m:ctrlPr>
                          <a:rPr lang="it-IT" b="0" i="1">
                            <a:latin typeface="Cambria Math" panose="02040503050406030204" pitchFamily="18" charset="0"/>
                          </a:rPr>
                        </m:ctrlPr>
                      </m:sSubPr>
                      <m:e>
                        <m:r>
                          <a:rPr lang="it-IT" b="0" i="1">
                            <a:latin typeface="Cambria Math" panose="02040503050406030204" pitchFamily="18" charset="0"/>
                          </a:rPr>
                          <m:t>𝑣</m:t>
                        </m:r>
                      </m:e>
                      <m:sub>
                        <m:r>
                          <a:rPr lang="it-IT" b="0" i="1">
                            <a:latin typeface="Cambria Math" panose="02040503050406030204" pitchFamily="18" charset="0"/>
                          </a:rPr>
                          <m:t>𝑒𝑙</m:t>
                        </m:r>
                      </m:sub>
                    </m:sSub>
                  </m:oMath>
                </a14:m>
                <a:r>
                  <a:rPr lang="it-IT"/>
                  <a:t> (non-ideal detection noise). </a:t>
                </a:r>
              </a:p>
            </p:txBody>
          </p:sp>
        </mc:Choice>
        <mc:Fallback xmlns="">
          <p:sp>
            <p:nvSpPr>
              <p:cNvPr id="7" name="CasellaDiTesto 6">
                <a:extLst>
                  <a:ext uri="{FF2B5EF4-FFF2-40B4-BE49-F238E27FC236}">
                    <a16:creationId xmlns:a16="http://schemas.microsoft.com/office/drawing/2014/main" id="{BC8DC32E-AD1A-4247-8391-FB39422970C9}"/>
                  </a:ext>
                </a:extLst>
              </p:cNvPr>
              <p:cNvSpPr txBox="1">
                <a:spLocks noRot="1" noChangeAspect="1" noMove="1" noResize="1" noEditPoints="1" noAdjustHandles="1" noChangeArrowheads="1" noChangeShapeType="1" noTextEdit="1"/>
              </p:cNvSpPr>
              <p:nvPr/>
            </p:nvSpPr>
            <p:spPr>
              <a:xfrm>
                <a:off x="632105" y="3218936"/>
                <a:ext cx="7770490" cy="2308324"/>
              </a:xfrm>
              <a:prstGeom prst="rect">
                <a:avLst/>
              </a:prstGeom>
              <a:blipFill>
                <a:blip r:embed="rId2"/>
                <a:stretch>
                  <a:fillRect l="-653" t="-1093" b="-3279"/>
                </a:stretch>
              </a:blipFill>
            </p:spPr>
            <p:txBody>
              <a:bodyPr/>
              <a:lstStyle/>
              <a:p>
                <a:r>
                  <a:rPr lang="it-IT">
                    <a:noFill/>
                  </a:rPr>
                  <a:t> </a:t>
                </a:r>
              </a:p>
            </p:txBody>
          </p:sp>
        </mc:Fallback>
      </mc:AlternateContent>
    </p:spTree>
    <p:extLst>
      <p:ext uri="{BB962C8B-B14F-4D97-AF65-F5344CB8AC3E}">
        <p14:creationId xmlns:p14="http://schemas.microsoft.com/office/powerpoint/2010/main" val="3415992115"/>
      </p:ext>
    </p:extLst>
  </p:cSld>
  <p:clrMapOvr>
    <a:masterClrMapping/>
  </p:clrMapOvr>
</p:sld>
</file>

<file path=ppt/theme/theme1.xml><?xml version="1.0" encoding="utf-8"?>
<a:theme xmlns:a="http://schemas.openxmlformats.org/drawingml/2006/main" name="POLI">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POLI</Template>
  <TotalTime>3294</TotalTime>
  <Words>759</Words>
  <Application>Microsoft Macintosh PowerPoint</Application>
  <PresentationFormat>Presentazione su schermo (4:3)</PresentationFormat>
  <Paragraphs>53</Paragraphs>
  <Slides>12</Slides>
  <Notes>0</Notes>
  <HiddenSlides>0</HiddenSlides>
  <MMClips>0</MMClips>
  <ScaleCrop>false</ScaleCrop>
  <HeadingPairs>
    <vt:vector size="6" baseType="variant">
      <vt:variant>
        <vt:lpstr>Caratteri utilizzati</vt:lpstr>
      </vt:variant>
      <vt:variant>
        <vt:i4>4</vt:i4>
      </vt:variant>
      <vt:variant>
        <vt:lpstr>Tema</vt:lpstr>
      </vt:variant>
      <vt:variant>
        <vt:i4>1</vt:i4>
      </vt:variant>
      <vt:variant>
        <vt:lpstr>Titoli diapositive</vt:lpstr>
      </vt:variant>
      <vt:variant>
        <vt:i4>12</vt:i4>
      </vt:variant>
    </vt:vector>
  </HeadingPairs>
  <TitlesOfParts>
    <vt:vector size="17" baseType="lpstr">
      <vt:lpstr>Aptos</vt:lpstr>
      <vt:lpstr>Arial</vt:lpstr>
      <vt:lpstr>Cambria Math</vt:lpstr>
      <vt:lpstr>Wingdings</vt:lpstr>
      <vt:lpstr>POLI</vt:lpstr>
      <vt:lpstr>Titolo presentazione sottotitolo</vt:lpstr>
      <vt:lpstr>Table of contents</vt:lpstr>
      <vt:lpstr>BB84 channel model (without eavesdropping)</vt:lpstr>
      <vt:lpstr>SSP channel model (without eavesdropping)</vt:lpstr>
      <vt:lpstr>BB84 and SSP channel models (intercept-resend attack)</vt:lpstr>
      <vt:lpstr>BB84 and SSP QBER</vt:lpstr>
      <vt:lpstr>Maximum QBER for error correction and privacy amplification</vt:lpstr>
      <vt:lpstr>Presentazione standard di PowerPoint</vt:lpstr>
      <vt:lpstr>Continuous-Variable QKD</vt:lpstr>
      <vt:lpstr>Presentazione standard di PowerPoint</vt:lpstr>
      <vt:lpstr>Presentazione standard di PowerPoint</vt:lpstr>
      <vt:lpstr>Presentazione standard di PowerPoint</vt:lpstr>
    </vt:vector>
  </TitlesOfParts>
  <Manager/>
  <Company>Area Servizi ICT</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subject/>
  <dc:creator/>
  <cp:keywords/>
  <dc:description/>
  <cp:lastModifiedBy>Gabriele Lecce</cp:lastModifiedBy>
  <cp:revision>26</cp:revision>
  <dcterms:created xsi:type="dcterms:W3CDTF">2015-05-26T12:27:57Z</dcterms:created>
  <dcterms:modified xsi:type="dcterms:W3CDTF">2025-01-18T10:15:53Z</dcterms:modified>
  <cp:category/>
</cp:coreProperties>
</file>